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7" r:id="rId1"/>
  </p:sldMasterIdLst>
  <p:notesMasterIdLst>
    <p:notesMasterId r:id="rId65"/>
  </p:notesMasterIdLst>
  <p:sldIdLst>
    <p:sldId id="257" r:id="rId2"/>
    <p:sldId id="266" r:id="rId3"/>
    <p:sldId id="285" r:id="rId4"/>
    <p:sldId id="286" r:id="rId5"/>
    <p:sldId id="287" r:id="rId6"/>
    <p:sldId id="288" r:id="rId7"/>
    <p:sldId id="289" r:id="rId8"/>
    <p:sldId id="290" r:id="rId9"/>
    <p:sldId id="291" r:id="rId10"/>
    <p:sldId id="413" r:id="rId11"/>
    <p:sldId id="267" r:id="rId12"/>
    <p:sldId id="412" r:id="rId13"/>
    <p:sldId id="295" r:id="rId14"/>
    <p:sldId id="442" r:id="rId15"/>
    <p:sldId id="441" r:id="rId16"/>
    <p:sldId id="299" r:id="rId17"/>
    <p:sldId id="300" r:id="rId18"/>
    <p:sldId id="414" r:id="rId19"/>
    <p:sldId id="302" r:id="rId20"/>
    <p:sldId id="416" r:id="rId21"/>
    <p:sldId id="443" r:id="rId22"/>
    <p:sldId id="444" r:id="rId23"/>
    <p:sldId id="554" r:id="rId24"/>
    <p:sldId id="553" r:id="rId25"/>
    <p:sldId id="415" r:id="rId26"/>
    <p:sldId id="417" r:id="rId27"/>
    <p:sldId id="418" r:id="rId28"/>
    <p:sldId id="419" r:id="rId29"/>
    <p:sldId id="422" r:id="rId30"/>
    <p:sldId id="424" r:id="rId31"/>
    <p:sldId id="423" r:id="rId32"/>
    <p:sldId id="425" r:id="rId33"/>
    <p:sldId id="430" r:id="rId34"/>
    <p:sldId id="303" r:id="rId35"/>
    <p:sldId id="310" r:id="rId36"/>
    <p:sldId id="311" r:id="rId37"/>
    <p:sldId id="312" r:id="rId38"/>
    <p:sldId id="313" r:id="rId39"/>
    <p:sldId id="314" r:id="rId40"/>
    <p:sldId id="315" r:id="rId41"/>
    <p:sldId id="316" r:id="rId42"/>
    <p:sldId id="317" r:id="rId43"/>
    <p:sldId id="426" r:id="rId44"/>
    <p:sldId id="319" r:id="rId45"/>
    <p:sldId id="428" r:id="rId46"/>
    <p:sldId id="552" r:id="rId47"/>
    <p:sldId id="320" r:id="rId48"/>
    <p:sldId id="429" r:id="rId49"/>
    <p:sldId id="328" r:id="rId50"/>
    <p:sldId id="329" r:id="rId51"/>
    <p:sldId id="431" r:id="rId52"/>
    <p:sldId id="445" r:id="rId53"/>
    <p:sldId id="446" r:id="rId54"/>
    <p:sldId id="546" r:id="rId55"/>
    <p:sldId id="547" r:id="rId56"/>
    <p:sldId id="548" r:id="rId57"/>
    <p:sldId id="550" r:id="rId58"/>
    <p:sldId id="448" r:id="rId59"/>
    <p:sldId id="551" r:id="rId60"/>
    <p:sldId id="556" r:id="rId61"/>
    <p:sldId id="440" r:id="rId62"/>
    <p:sldId id="400" r:id="rId63"/>
    <p:sldId id="549" r:id="rId6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1116" y="96"/>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6200"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6800"/>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8" name="Google Shape;9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2</a:t>
            </a:fld>
            <a:endParaRPr sz="1200">
              <a:solidFill>
                <a:schemeClr val="dk1"/>
              </a:solidFill>
              <a:latin typeface="Arial"/>
              <a:ea typeface="Arial"/>
              <a:cs typeface="Arial"/>
              <a:sym typeface="Arial"/>
            </a:endParaRPr>
          </a:p>
        </p:txBody>
      </p:sp>
      <p:sp>
        <p:nvSpPr>
          <p:cNvPr id="176" name="Google Shape;176;p1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2</a:t>
            </a:fld>
            <a:endParaRPr sz="1200">
              <a:solidFill>
                <a:schemeClr val="dk1"/>
              </a:solidFill>
              <a:latin typeface="Arial"/>
              <a:ea typeface="Arial"/>
              <a:cs typeface="Arial"/>
              <a:sym typeface="Arial"/>
            </a:endParaRPr>
          </a:p>
        </p:txBody>
      </p:sp>
      <p:sp>
        <p:nvSpPr>
          <p:cNvPr id="177" name="Google Shape;17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47" name="Google Shape;447;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3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a:t>
            </a:fld>
            <a:endParaRPr sz="1200">
              <a:solidFill>
                <a:schemeClr val="dk1"/>
              </a:solidFill>
              <a:latin typeface="Arial"/>
              <a:ea typeface="Arial"/>
              <a:cs typeface="Arial"/>
              <a:sym typeface="Arial"/>
            </a:endParaRPr>
          </a:p>
        </p:txBody>
      </p:sp>
      <p:sp>
        <p:nvSpPr>
          <p:cNvPr id="477" name="Google Shape;477;p3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a:t>
            </a:fld>
            <a:endParaRPr sz="1200">
              <a:solidFill>
                <a:schemeClr val="dk1"/>
              </a:solidFill>
              <a:latin typeface="Arial"/>
              <a:ea typeface="Arial"/>
              <a:cs typeface="Arial"/>
              <a:sym typeface="Arial"/>
            </a:endParaRPr>
          </a:p>
        </p:txBody>
      </p:sp>
      <p:sp>
        <p:nvSpPr>
          <p:cNvPr id="478" name="Google Shape;478;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9" name="Google Shape;479;p3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31: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5</a:t>
            </a:fld>
            <a:endParaRPr sz="1200">
              <a:solidFill>
                <a:schemeClr val="dk1"/>
              </a:solidFill>
              <a:latin typeface="Arial"/>
              <a:ea typeface="Arial"/>
              <a:cs typeface="Arial"/>
              <a:sym typeface="Arial"/>
            </a:endParaRPr>
          </a:p>
        </p:txBody>
      </p:sp>
      <p:sp>
        <p:nvSpPr>
          <p:cNvPr id="494" name="Google Shape;494;p31: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5</a:t>
            </a:fld>
            <a:endParaRPr sz="1200">
              <a:solidFill>
                <a:schemeClr val="dk1"/>
              </a:solidFill>
              <a:latin typeface="Arial"/>
              <a:ea typeface="Arial"/>
              <a:cs typeface="Arial"/>
              <a:sym typeface="Arial"/>
            </a:endParaRPr>
          </a:p>
        </p:txBody>
      </p:sp>
      <p:sp>
        <p:nvSpPr>
          <p:cNvPr id="495" name="Google Shape;495;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6" name="Google Shape;496;p3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2: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6</a:t>
            </a:fld>
            <a:endParaRPr sz="1200">
              <a:solidFill>
                <a:schemeClr val="dk1"/>
              </a:solidFill>
              <a:latin typeface="Arial"/>
              <a:ea typeface="Arial"/>
              <a:cs typeface="Arial"/>
              <a:sym typeface="Arial"/>
            </a:endParaRPr>
          </a:p>
        </p:txBody>
      </p:sp>
      <p:sp>
        <p:nvSpPr>
          <p:cNvPr id="513" name="Google Shape;513;p32: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6</a:t>
            </a:fld>
            <a:endParaRPr sz="1200">
              <a:solidFill>
                <a:schemeClr val="dk1"/>
              </a:solidFill>
              <a:latin typeface="Arial"/>
              <a:ea typeface="Arial"/>
              <a:cs typeface="Arial"/>
              <a:sym typeface="Arial"/>
            </a:endParaRPr>
          </a:p>
        </p:txBody>
      </p:sp>
      <p:sp>
        <p:nvSpPr>
          <p:cNvPr id="514" name="Google Shape;514;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5" name="Google Shape;515;p3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3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32" name="Google Shape;532;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41" name="Google Shape;541;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3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50" name="Google Shape;550;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10</a:t>
            </a:fld>
            <a:endParaRPr sz="1200">
              <a:solidFill>
                <a:schemeClr val="dk1"/>
              </a:solidFill>
              <a:latin typeface="Arial"/>
              <a:ea typeface="Arial"/>
              <a:cs typeface="Arial"/>
              <a:sym typeface="Arial"/>
            </a:endParaRPr>
          </a:p>
        </p:txBody>
      </p:sp>
      <p:sp>
        <p:nvSpPr>
          <p:cNvPr id="176" name="Google Shape;176;p1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10</a:t>
            </a:fld>
            <a:endParaRPr sz="1200">
              <a:solidFill>
                <a:schemeClr val="dk1"/>
              </a:solidFill>
              <a:latin typeface="Arial"/>
              <a:ea typeface="Arial"/>
              <a:cs typeface="Arial"/>
              <a:sym typeface="Arial"/>
            </a:endParaRPr>
          </a:p>
        </p:txBody>
      </p:sp>
      <p:sp>
        <p:nvSpPr>
          <p:cNvPr id="177" name="Google Shape;17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2694900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7" name="Google Shape;187;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0093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12</a:t>
            </a:fld>
            <a:endParaRPr sz="1200">
              <a:solidFill>
                <a:schemeClr val="dk1"/>
              </a:solidFill>
              <a:latin typeface="Arial"/>
              <a:ea typeface="Arial"/>
              <a:cs typeface="Arial"/>
              <a:sym typeface="Arial"/>
            </a:endParaRPr>
          </a:p>
        </p:txBody>
      </p:sp>
      <p:sp>
        <p:nvSpPr>
          <p:cNvPr id="176" name="Google Shape;176;p1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12</a:t>
            </a:fld>
            <a:endParaRPr sz="1200">
              <a:solidFill>
                <a:schemeClr val="dk1"/>
              </a:solidFill>
              <a:latin typeface="Arial"/>
              <a:ea typeface="Arial"/>
              <a:cs typeface="Arial"/>
              <a:sym typeface="Arial"/>
            </a:endParaRPr>
          </a:p>
        </p:txBody>
      </p:sp>
      <p:sp>
        <p:nvSpPr>
          <p:cNvPr id="177" name="Google Shape;17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85336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39: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13</a:t>
            </a:fld>
            <a:endParaRPr sz="1200">
              <a:solidFill>
                <a:schemeClr val="dk1"/>
              </a:solidFill>
              <a:latin typeface="Arial"/>
              <a:ea typeface="Arial"/>
              <a:cs typeface="Arial"/>
              <a:sym typeface="Arial"/>
            </a:endParaRPr>
          </a:p>
        </p:txBody>
      </p:sp>
      <p:sp>
        <p:nvSpPr>
          <p:cNvPr id="594" name="Google Shape;594;p39: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13</a:t>
            </a:fld>
            <a:endParaRPr sz="1200">
              <a:solidFill>
                <a:schemeClr val="dk1"/>
              </a:solidFill>
              <a:latin typeface="Arial"/>
              <a:ea typeface="Arial"/>
              <a:cs typeface="Arial"/>
              <a:sym typeface="Arial"/>
            </a:endParaRPr>
          </a:p>
        </p:txBody>
      </p:sp>
      <p:sp>
        <p:nvSpPr>
          <p:cNvPr id="595" name="Google Shape;595;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6" name="Google Shape;596;p3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4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16</a:t>
            </a:fld>
            <a:endParaRPr sz="1200">
              <a:solidFill>
                <a:schemeClr val="dk1"/>
              </a:solidFill>
              <a:latin typeface="Arial"/>
              <a:ea typeface="Arial"/>
              <a:cs typeface="Arial"/>
              <a:sym typeface="Arial"/>
            </a:endParaRPr>
          </a:p>
        </p:txBody>
      </p:sp>
      <p:sp>
        <p:nvSpPr>
          <p:cNvPr id="648" name="Google Shape;648;p43: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9" name="Google Shape;649;p4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58" name="Google Shape;658;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18</a:t>
            </a:fld>
            <a:endParaRPr sz="1200">
              <a:solidFill>
                <a:schemeClr val="dk1"/>
              </a:solidFill>
              <a:latin typeface="Arial"/>
              <a:ea typeface="Arial"/>
              <a:cs typeface="Arial"/>
              <a:sym typeface="Arial"/>
            </a:endParaRPr>
          </a:p>
        </p:txBody>
      </p:sp>
      <p:sp>
        <p:nvSpPr>
          <p:cNvPr id="176" name="Google Shape;176;p1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18</a:t>
            </a:fld>
            <a:endParaRPr sz="1200">
              <a:solidFill>
                <a:schemeClr val="dk1"/>
              </a:solidFill>
              <a:latin typeface="Arial"/>
              <a:ea typeface="Arial"/>
              <a:cs typeface="Arial"/>
              <a:sym typeface="Arial"/>
            </a:endParaRPr>
          </a:p>
        </p:txBody>
      </p:sp>
      <p:sp>
        <p:nvSpPr>
          <p:cNvPr id="177" name="Google Shape;17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1896979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78" name="Google Shape;678;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20</a:t>
            </a:fld>
            <a:endParaRPr sz="1200">
              <a:solidFill>
                <a:schemeClr val="dk1"/>
              </a:solidFill>
              <a:latin typeface="Arial"/>
              <a:ea typeface="Arial"/>
              <a:cs typeface="Arial"/>
              <a:sym typeface="Arial"/>
            </a:endParaRPr>
          </a:p>
        </p:txBody>
      </p:sp>
      <p:sp>
        <p:nvSpPr>
          <p:cNvPr id="176" name="Google Shape;176;p1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20</a:t>
            </a:fld>
            <a:endParaRPr sz="1200">
              <a:solidFill>
                <a:schemeClr val="dk1"/>
              </a:solidFill>
              <a:latin typeface="Arial"/>
              <a:ea typeface="Arial"/>
              <a:cs typeface="Arial"/>
              <a:sym typeface="Arial"/>
            </a:endParaRPr>
          </a:p>
        </p:txBody>
      </p:sp>
      <p:sp>
        <p:nvSpPr>
          <p:cNvPr id="177" name="Google Shape;17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3792841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78" name="Google Shape;678;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4862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23</a:t>
            </a:fld>
            <a:endParaRPr sz="1200">
              <a:solidFill>
                <a:schemeClr val="dk1"/>
              </a:solidFill>
              <a:latin typeface="Arial"/>
              <a:ea typeface="Arial"/>
              <a:cs typeface="Arial"/>
              <a:sym typeface="Arial"/>
            </a:endParaRPr>
          </a:p>
        </p:txBody>
      </p:sp>
      <p:sp>
        <p:nvSpPr>
          <p:cNvPr id="176" name="Google Shape;176;p1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23</a:t>
            </a:fld>
            <a:endParaRPr sz="1200">
              <a:solidFill>
                <a:schemeClr val="dk1"/>
              </a:solidFill>
              <a:latin typeface="Arial"/>
              <a:ea typeface="Arial"/>
              <a:cs typeface="Arial"/>
              <a:sym typeface="Arial"/>
            </a:endParaRPr>
          </a:p>
        </p:txBody>
      </p:sp>
      <p:sp>
        <p:nvSpPr>
          <p:cNvPr id="177" name="Google Shape;17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827735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3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31</a:t>
            </a:fld>
            <a:endParaRPr sz="1200">
              <a:solidFill>
                <a:schemeClr val="dk1"/>
              </a:solidFill>
              <a:latin typeface="Arial"/>
              <a:ea typeface="Arial"/>
              <a:cs typeface="Arial"/>
              <a:sym typeface="Arial"/>
            </a:endParaRPr>
          </a:p>
        </p:txBody>
      </p:sp>
      <p:sp>
        <p:nvSpPr>
          <p:cNvPr id="477" name="Google Shape;477;p3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31</a:t>
            </a:fld>
            <a:endParaRPr sz="1200">
              <a:solidFill>
                <a:schemeClr val="dk1"/>
              </a:solidFill>
              <a:latin typeface="Arial"/>
              <a:ea typeface="Arial"/>
              <a:cs typeface="Arial"/>
              <a:sym typeface="Arial"/>
            </a:endParaRPr>
          </a:p>
        </p:txBody>
      </p:sp>
      <p:sp>
        <p:nvSpPr>
          <p:cNvPr id="478" name="Google Shape;478;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9" name="Google Shape;479;p3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3517031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78" name="Google Shape;678;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09718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7"/>
        <p:cNvGrpSpPr/>
        <p:nvPr/>
      </p:nvGrpSpPr>
      <p:grpSpPr>
        <a:xfrm>
          <a:off x="0" y="0"/>
          <a:ext cx="0" cy="0"/>
          <a:chOff x="0" y="0"/>
          <a:chExt cx="0" cy="0"/>
        </a:xfrm>
      </p:grpSpPr>
      <p:sp>
        <p:nvSpPr>
          <p:cNvPr id="1728" name="Google Shape;1728;p9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29" name="Google Shape;1729;p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76980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87" name="Google Shape;687;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54: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35</a:t>
            </a:fld>
            <a:endParaRPr sz="1200">
              <a:solidFill>
                <a:schemeClr val="dk1"/>
              </a:solidFill>
              <a:latin typeface="Arial"/>
              <a:ea typeface="Arial"/>
              <a:cs typeface="Arial"/>
              <a:sym typeface="Arial"/>
            </a:endParaRPr>
          </a:p>
        </p:txBody>
      </p:sp>
      <p:sp>
        <p:nvSpPr>
          <p:cNvPr id="757" name="Google Shape;757;p54: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58" name="Google Shape;758;p5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55: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36</a:t>
            </a:fld>
            <a:endParaRPr sz="1200">
              <a:solidFill>
                <a:schemeClr val="dk1"/>
              </a:solidFill>
              <a:latin typeface="Arial"/>
              <a:ea typeface="Arial"/>
              <a:cs typeface="Arial"/>
              <a:sym typeface="Arial"/>
            </a:endParaRPr>
          </a:p>
        </p:txBody>
      </p:sp>
      <p:sp>
        <p:nvSpPr>
          <p:cNvPr id="768" name="Google Shape;768;p55: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69" name="Google Shape;769;p5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56: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37</a:t>
            </a:fld>
            <a:endParaRPr sz="1200">
              <a:solidFill>
                <a:schemeClr val="dk1"/>
              </a:solidFill>
              <a:latin typeface="Arial"/>
              <a:ea typeface="Arial"/>
              <a:cs typeface="Arial"/>
              <a:sym typeface="Arial"/>
            </a:endParaRPr>
          </a:p>
        </p:txBody>
      </p:sp>
      <p:sp>
        <p:nvSpPr>
          <p:cNvPr id="781" name="Google Shape;781;p56: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2" name="Google Shape;782;p5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p57: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38</a:t>
            </a:fld>
            <a:endParaRPr sz="1200">
              <a:solidFill>
                <a:schemeClr val="dk1"/>
              </a:solidFill>
              <a:latin typeface="Arial"/>
              <a:ea typeface="Arial"/>
              <a:cs typeface="Arial"/>
              <a:sym typeface="Arial"/>
            </a:endParaRPr>
          </a:p>
        </p:txBody>
      </p:sp>
      <p:sp>
        <p:nvSpPr>
          <p:cNvPr id="796" name="Google Shape;796;p57: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97" name="Google Shape;797;p5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p58: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39</a:t>
            </a:fld>
            <a:endParaRPr sz="1200">
              <a:solidFill>
                <a:schemeClr val="dk1"/>
              </a:solidFill>
              <a:latin typeface="Arial"/>
              <a:ea typeface="Arial"/>
              <a:cs typeface="Arial"/>
              <a:sym typeface="Arial"/>
            </a:endParaRPr>
          </a:p>
        </p:txBody>
      </p:sp>
      <p:sp>
        <p:nvSpPr>
          <p:cNvPr id="811" name="Google Shape;811;p58: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12" name="Google Shape;812;p5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59: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40</a:t>
            </a:fld>
            <a:endParaRPr sz="1200">
              <a:solidFill>
                <a:schemeClr val="dk1"/>
              </a:solidFill>
              <a:latin typeface="Arial"/>
              <a:ea typeface="Arial"/>
              <a:cs typeface="Arial"/>
              <a:sym typeface="Arial"/>
            </a:endParaRPr>
          </a:p>
        </p:txBody>
      </p:sp>
      <p:sp>
        <p:nvSpPr>
          <p:cNvPr id="826" name="Google Shape;826;p59: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27" name="Google Shape;827;p5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6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41</a:t>
            </a:fld>
            <a:endParaRPr sz="1200">
              <a:solidFill>
                <a:schemeClr val="dk1"/>
              </a:solidFill>
              <a:latin typeface="Arial"/>
              <a:ea typeface="Arial"/>
              <a:cs typeface="Arial"/>
              <a:sym typeface="Arial"/>
            </a:endParaRPr>
          </a:p>
        </p:txBody>
      </p:sp>
      <p:sp>
        <p:nvSpPr>
          <p:cNvPr id="849" name="Google Shape;849;p60: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0" name="Google Shape;850;p6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p61: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42</a:t>
            </a:fld>
            <a:endParaRPr sz="1200">
              <a:solidFill>
                <a:schemeClr val="dk1"/>
              </a:solidFill>
              <a:latin typeface="Arial"/>
              <a:ea typeface="Arial"/>
              <a:cs typeface="Arial"/>
              <a:sym typeface="Arial"/>
            </a:endParaRPr>
          </a:p>
        </p:txBody>
      </p:sp>
      <p:sp>
        <p:nvSpPr>
          <p:cNvPr id="877" name="Google Shape;877;p61: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8" name="Google Shape;878;p6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54: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43</a:t>
            </a:fld>
            <a:endParaRPr sz="1200">
              <a:solidFill>
                <a:schemeClr val="dk1"/>
              </a:solidFill>
              <a:latin typeface="Arial"/>
              <a:ea typeface="Arial"/>
              <a:cs typeface="Arial"/>
              <a:sym typeface="Arial"/>
            </a:endParaRPr>
          </a:p>
        </p:txBody>
      </p:sp>
      <p:sp>
        <p:nvSpPr>
          <p:cNvPr id="757" name="Google Shape;757;p54: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58" name="Google Shape;758;p5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1469462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6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44</a:t>
            </a:fld>
            <a:endParaRPr sz="1200">
              <a:solidFill>
                <a:schemeClr val="dk1"/>
              </a:solidFill>
              <a:latin typeface="Arial"/>
              <a:ea typeface="Arial"/>
              <a:cs typeface="Arial"/>
              <a:sym typeface="Arial"/>
            </a:endParaRPr>
          </a:p>
        </p:txBody>
      </p:sp>
      <p:sp>
        <p:nvSpPr>
          <p:cNvPr id="915" name="Google Shape;915;p63: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6" name="Google Shape;916;p6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6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45</a:t>
            </a:fld>
            <a:endParaRPr sz="1200">
              <a:solidFill>
                <a:schemeClr val="dk1"/>
              </a:solidFill>
              <a:latin typeface="Arial"/>
              <a:ea typeface="Arial"/>
              <a:cs typeface="Arial"/>
              <a:sym typeface="Arial"/>
            </a:endParaRPr>
          </a:p>
        </p:txBody>
      </p:sp>
      <p:sp>
        <p:nvSpPr>
          <p:cNvPr id="915" name="Google Shape;915;p63: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6" name="Google Shape;916;p6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2332939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p64: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47</a:t>
            </a:fld>
            <a:endParaRPr sz="1200">
              <a:solidFill>
                <a:schemeClr val="dk1"/>
              </a:solidFill>
              <a:latin typeface="Arial"/>
              <a:ea typeface="Arial"/>
              <a:cs typeface="Arial"/>
              <a:sym typeface="Arial"/>
            </a:endParaRPr>
          </a:p>
        </p:txBody>
      </p:sp>
      <p:sp>
        <p:nvSpPr>
          <p:cNvPr id="990" name="Google Shape;990;p64: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91" name="Google Shape;991;p6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48</a:t>
            </a:fld>
            <a:endParaRPr sz="1200">
              <a:solidFill>
                <a:schemeClr val="dk1"/>
              </a:solidFill>
              <a:latin typeface="Arial"/>
              <a:ea typeface="Arial"/>
              <a:cs typeface="Arial"/>
              <a:sym typeface="Arial"/>
            </a:endParaRPr>
          </a:p>
        </p:txBody>
      </p:sp>
      <p:sp>
        <p:nvSpPr>
          <p:cNvPr id="176" name="Google Shape;176;p1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48</a:t>
            </a:fld>
            <a:endParaRPr sz="1200">
              <a:solidFill>
                <a:schemeClr val="dk1"/>
              </a:solidFill>
              <a:latin typeface="Arial"/>
              <a:ea typeface="Arial"/>
              <a:cs typeface="Arial"/>
              <a:sym typeface="Arial"/>
            </a:endParaRPr>
          </a:p>
        </p:txBody>
      </p:sp>
      <p:sp>
        <p:nvSpPr>
          <p:cNvPr id="177" name="Google Shape;17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18845722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0"/>
        <p:cNvGrpSpPr/>
        <p:nvPr/>
      </p:nvGrpSpPr>
      <p:grpSpPr>
        <a:xfrm>
          <a:off x="0" y="0"/>
          <a:ext cx="0" cy="0"/>
          <a:chOff x="0" y="0"/>
          <a:chExt cx="0" cy="0"/>
        </a:xfrm>
      </p:grpSpPr>
      <p:sp>
        <p:nvSpPr>
          <p:cNvPr id="1211" name="Google Shape;1211;p72: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49</a:t>
            </a:fld>
            <a:endParaRPr sz="1200">
              <a:solidFill>
                <a:schemeClr val="dk1"/>
              </a:solidFill>
              <a:latin typeface="Arial"/>
              <a:ea typeface="Arial"/>
              <a:cs typeface="Arial"/>
              <a:sym typeface="Arial"/>
            </a:endParaRPr>
          </a:p>
        </p:txBody>
      </p:sp>
      <p:sp>
        <p:nvSpPr>
          <p:cNvPr id="1212" name="Google Shape;1212;p72: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13" name="Google Shape;1213;p7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p7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50</a:t>
            </a:fld>
            <a:endParaRPr sz="1200">
              <a:solidFill>
                <a:schemeClr val="dk1"/>
              </a:solidFill>
              <a:latin typeface="Arial"/>
              <a:ea typeface="Arial"/>
              <a:cs typeface="Arial"/>
              <a:sym typeface="Arial"/>
            </a:endParaRPr>
          </a:p>
        </p:txBody>
      </p:sp>
      <p:sp>
        <p:nvSpPr>
          <p:cNvPr id="1267" name="Google Shape;1267;p73: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68" name="Google Shape;1268;p7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5"/>
        <p:cNvGrpSpPr/>
        <p:nvPr/>
      </p:nvGrpSpPr>
      <p:grpSpPr>
        <a:xfrm>
          <a:off x="0" y="0"/>
          <a:ext cx="0" cy="0"/>
          <a:chOff x="0" y="0"/>
          <a:chExt cx="0" cy="0"/>
        </a:xfrm>
      </p:grpSpPr>
      <p:sp>
        <p:nvSpPr>
          <p:cNvPr id="1976" name="Google Shape;1976;p109: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51</a:t>
            </a:fld>
            <a:endParaRPr sz="1200">
              <a:solidFill>
                <a:schemeClr val="dk1"/>
              </a:solidFill>
              <a:latin typeface="Arial"/>
              <a:ea typeface="Arial"/>
              <a:cs typeface="Arial"/>
              <a:sym typeface="Arial"/>
            </a:endParaRPr>
          </a:p>
        </p:txBody>
      </p:sp>
      <p:sp>
        <p:nvSpPr>
          <p:cNvPr id="1977" name="Google Shape;1977;p109: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78" name="Google Shape;1978;p10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28051607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53</a:t>
            </a:fld>
            <a:endParaRPr sz="1200">
              <a:solidFill>
                <a:schemeClr val="dk1"/>
              </a:solidFill>
              <a:latin typeface="Arial"/>
              <a:ea typeface="Arial"/>
              <a:cs typeface="Arial"/>
              <a:sym typeface="Arial"/>
            </a:endParaRPr>
          </a:p>
        </p:txBody>
      </p:sp>
      <p:sp>
        <p:nvSpPr>
          <p:cNvPr id="176" name="Google Shape;176;p1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53</a:t>
            </a:fld>
            <a:endParaRPr sz="1200">
              <a:solidFill>
                <a:schemeClr val="dk1"/>
              </a:solidFill>
              <a:latin typeface="Arial"/>
              <a:ea typeface="Arial"/>
              <a:cs typeface="Arial"/>
              <a:sym typeface="Arial"/>
            </a:endParaRPr>
          </a:p>
        </p:txBody>
      </p:sp>
      <p:sp>
        <p:nvSpPr>
          <p:cNvPr id="177" name="Google Shape;17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21811422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9"/>
        <p:cNvGrpSpPr/>
        <p:nvPr/>
      </p:nvGrpSpPr>
      <p:grpSpPr>
        <a:xfrm>
          <a:off x="0" y="0"/>
          <a:ext cx="0" cy="0"/>
          <a:chOff x="0" y="0"/>
          <a:chExt cx="0" cy="0"/>
        </a:xfrm>
      </p:grpSpPr>
      <p:sp>
        <p:nvSpPr>
          <p:cNvPr id="3010" name="Google Shape;3010;p1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011" name="Google Shape;3011;p1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46608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0"/>
        <p:cNvGrpSpPr/>
        <p:nvPr/>
      </p:nvGrpSpPr>
      <p:grpSpPr>
        <a:xfrm>
          <a:off x="0" y="0"/>
          <a:ext cx="0" cy="0"/>
          <a:chOff x="0" y="0"/>
          <a:chExt cx="0" cy="0"/>
        </a:xfrm>
      </p:grpSpPr>
      <p:sp>
        <p:nvSpPr>
          <p:cNvPr id="3041" name="Google Shape;3041;p14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042" name="Google Shape;3042;p1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0885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type="title">
  <p:cSld name="TITLE">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800"/>
              <a:buFont typeface="Noto Sans Symbols"/>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 name="Google Shape;19;p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400">
                <a:solidFill>
                  <a:schemeClr val="dk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000">
                <a:solidFill>
                  <a:schemeClr val="dk1"/>
                </a:solidFill>
                <a:latin typeface="Arial"/>
                <a:ea typeface="Arial"/>
                <a:cs typeface="Arial"/>
                <a:sym typeface="Arial"/>
              </a:defRPr>
            </a:lvl1pPr>
            <a:lvl2pPr marL="0" marR="0" lvl="1" indent="0" algn="l" rtl="0">
              <a:spcBef>
                <a:spcPts val="0"/>
              </a:spcBef>
              <a:spcAft>
                <a:spcPts val="0"/>
              </a:spcAft>
              <a:buNone/>
              <a:defRPr sz="1000">
                <a:solidFill>
                  <a:schemeClr val="dk1"/>
                </a:solidFill>
                <a:latin typeface="Arial"/>
                <a:ea typeface="Arial"/>
                <a:cs typeface="Arial"/>
                <a:sym typeface="Arial"/>
              </a:defRPr>
            </a:lvl2pPr>
            <a:lvl3pPr marL="0" marR="0" lvl="2" indent="0" algn="l" rtl="0">
              <a:spcBef>
                <a:spcPts val="0"/>
              </a:spcBef>
              <a:spcAft>
                <a:spcPts val="0"/>
              </a:spcAft>
              <a:buNone/>
              <a:defRPr sz="1000">
                <a:solidFill>
                  <a:schemeClr val="dk1"/>
                </a:solidFill>
                <a:latin typeface="Arial"/>
                <a:ea typeface="Arial"/>
                <a:cs typeface="Arial"/>
                <a:sym typeface="Arial"/>
              </a:defRPr>
            </a:lvl3pPr>
            <a:lvl4pPr marL="0" marR="0" lvl="3" indent="0" algn="l" rtl="0">
              <a:spcBef>
                <a:spcPts val="0"/>
              </a:spcBef>
              <a:spcAft>
                <a:spcPts val="0"/>
              </a:spcAft>
              <a:buNone/>
              <a:defRPr sz="1000">
                <a:solidFill>
                  <a:schemeClr val="dk1"/>
                </a:solidFill>
                <a:latin typeface="Arial"/>
                <a:ea typeface="Arial"/>
                <a:cs typeface="Arial"/>
                <a:sym typeface="Arial"/>
              </a:defRPr>
            </a:lvl4pPr>
            <a:lvl5pPr marL="0" marR="0" lvl="4" indent="0" algn="l" rtl="0">
              <a:spcBef>
                <a:spcPts val="0"/>
              </a:spcBef>
              <a:spcAft>
                <a:spcPts val="0"/>
              </a:spcAft>
              <a:buNone/>
              <a:defRPr sz="1000">
                <a:solidFill>
                  <a:schemeClr val="dk1"/>
                </a:solidFill>
                <a:latin typeface="Arial"/>
                <a:ea typeface="Arial"/>
                <a:cs typeface="Arial"/>
                <a:sym typeface="Arial"/>
              </a:defRPr>
            </a:lvl5pPr>
            <a:lvl6pPr marL="0" marR="0" lvl="5" indent="0" algn="l" rtl="0">
              <a:spcBef>
                <a:spcPts val="0"/>
              </a:spcBef>
              <a:spcAft>
                <a:spcPts val="0"/>
              </a:spcAft>
              <a:buNone/>
              <a:defRPr sz="1000">
                <a:solidFill>
                  <a:schemeClr val="dk1"/>
                </a:solidFill>
                <a:latin typeface="Arial"/>
                <a:ea typeface="Arial"/>
                <a:cs typeface="Arial"/>
                <a:sym typeface="Arial"/>
              </a:defRPr>
            </a:lvl6pPr>
            <a:lvl7pPr marL="0" marR="0" lvl="6" indent="0" algn="l" rtl="0">
              <a:spcBef>
                <a:spcPts val="0"/>
              </a:spcBef>
              <a:spcAft>
                <a:spcPts val="0"/>
              </a:spcAft>
              <a:buNone/>
              <a:defRPr sz="1000">
                <a:solidFill>
                  <a:schemeClr val="dk1"/>
                </a:solidFill>
                <a:latin typeface="Arial"/>
                <a:ea typeface="Arial"/>
                <a:cs typeface="Arial"/>
                <a:sym typeface="Arial"/>
              </a:defRPr>
            </a:lvl7pPr>
            <a:lvl8pPr marL="0" marR="0" lvl="7" indent="0" algn="l" rtl="0">
              <a:spcBef>
                <a:spcPts val="0"/>
              </a:spcBef>
              <a:spcAft>
                <a:spcPts val="0"/>
              </a:spcAft>
              <a:buNone/>
              <a:defRPr sz="1000">
                <a:solidFill>
                  <a:schemeClr val="dk1"/>
                </a:solidFill>
                <a:latin typeface="Arial"/>
                <a:ea typeface="Arial"/>
                <a:cs typeface="Arial"/>
                <a:sym typeface="Arial"/>
              </a:defRPr>
            </a:lvl8pPr>
            <a:lvl9pPr marL="0" marR="0" lvl="8" indent="0" algn="l" rtl="0">
              <a:spcBef>
                <a:spcPts val="0"/>
              </a:spcBef>
              <a:spcAft>
                <a:spcPts val="0"/>
              </a:spcAft>
              <a:buNone/>
              <a:defRPr sz="10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57200" y="685800"/>
            <a:ext cx="8229600" cy="990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8"/>
          <p:cNvSpPr txBox="1">
            <a:spLocks noGrp="1"/>
          </p:cNvSpPr>
          <p:nvPr>
            <p:ph type="body" idx="1"/>
          </p:nvPr>
        </p:nvSpPr>
        <p:spPr>
          <a:xfrm>
            <a:off x="457200" y="1828800"/>
            <a:ext cx="4038600" cy="430212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8"/>
          <p:cNvSpPr txBox="1">
            <a:spLocks noGrp="1"/>
          </p:cNvSpPr>
          <p:nvPr>
            <p:ph type="body" idx="2"/>
          </p:nvPr>
        </p:nvSpPr>
        <p:spPr>
          <a:xfrm>
            <a:off x="4648200" y="1828800"/>
            <a:ext cx="4038600" cy="430212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400">
                <a:solidFill>
                  <a:schemeClr val="dk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9" name="Google Shape;39;p8"/>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0"/>
        <p:cNvGrpSpPr/>
        <p:nvPr/>
      </p:nvGrpSpPr>
      <p:grpSpPr>
        <a:xfrm>
          <a:off x="0" y="0"/>
          <a:ext cx="0" cy="0"/>
          <a:chOff x="0" y="0"/>
          <a:chExt cx="0" cy="0"/>
        </a:xfrm>
      </p:grpSpPr>
      <p:pic>
        <p:nvPicPr>
          <p:cNvPr id="41" name="Google Shape;41;p9" descr="QSGlogoFinal.jpg"/>
          <p:cNvPicPr preferRelativeResize="0"/>
          <p:nvPr/>
        </p:nvPicPr>
        <p:blipFill rotWithShape="1">
          <a:blip r:embed="rId2">
            <a:alphaModFix/>
          </a:blip>
          <a:srcRect/>
          <a:stretch/>
        </p:blipFill>
        <p:spPr>
          <a:xfrm>
            <a:off x="19050" y="533400"/>
            <a:ext cx="4953001" cy="4953001"/>
          </a:xfrm>
          <a:prstGeom prst="rect">
            <a:avLst/>
          </a:prstGeom>
          <a:noFill/>
          <a:ln>
            <a:noFill/>
          </a:ln>
        </p:spPr>
      </p:pic>
      <p:sp>
        <p:nvSpPr>
          <p:cNvPr id="42" name="Google Shape;42;p9"/>
          <p:cNvSpPr/>
          <p:nvPr/>
        </p:nvSpPr>
        <p:spPr>
          <a:xfrm>
            <a:off x="4949687" y="2057400"/>
            <a:ext cx="4038600" cy="45719"/>
          </a:xfrm>
          <a:prstGeom prst="rect">
            <a:avLst/>
          </a:prstGeom>
          <a:solidFill>
            <a:srgbClr val="005DA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43" name="Google Shape;43;p9"/>
          <p:cNvSpPr/>
          <p:nvPr/>
        </p:nvSpPr>
        <p:spPr>
          <a:xfrm>
            <a:off x="4953000" y="2214910"/>
            <a:ext cx="4038600" cy="45719"/>
          </a:xfrm>
          <a:prstGeom prst="rect">
            <a:avLst/>
          </a:prstGeom>
          <a:solidFill>
            <a:srgbClr val="005DA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4"/>
        <p:cNvGrpSpPr/>
        <p:nvPr/>
      </p:nvGrpSpPr>
      <p:grpSpPr>
        <a:xfrm>
          <a:off x="0" y="0"/>
          <a:ext cx="0" cy="0"/>
          <a:chOff x="0" y="0"/>
          <a:chExt cx="0" cy="0"/>
        </a:xfrm>
      </p:grpSpPr>
      <p:sp>
        <p:nvSpPr>
          <p:cNvPr id="45" name="Google Shape;45;p10"/>
          <p:cNvSpPr txBox="1"/>
          <p:nvPr/>
        </p:nvSpPr>
        <p:spPr>
          <a:xfrm>
            <a:off x="0" y="372070"/>
            <a:ext cx="9144000" cy="92333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5400" b="1">
                <a:solidFill>
                  <a:srgbClr val="005DAA"/>
                </a:solidFill>
                <a:latin typeface="Arial"/>
                <a:ea typeface="Arial"/>
                <a:cs typeface="Arial"/>
                <a:sym typeface="Arial"/>
              </a:rPr>
              <a:t>Quality Support Group</a:t>
            </a:r>
            <a:endParaRPr/>
          </a:p>
        </p:txBody>
      </p:sp>
      <p:sp>
        <p:nvSpPr>
          <p:cNvPr id="46" name="Google Shape;46;p10"/>
          <p:cNvSpPr txBox="1"/>
          <p:nvPr/>
        </p:nvSpPr>
        <p:spPr>
          <a:xfrm>
            <a:off x="152400" y="1141511"/>
            <a:ext cx="8839200"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0" i="0">
                <a:solidFill>
                  <a:srgbClr val="7F7F7F"/>
                </a:solidFill>
                <a:latin typeface="Calibri"/>
                <a:ea typeface="Calibri"/>
                <a:cs typeface="Calibri"/>
                <a:sym typeface="Calibri"/>
              </a:rPr>
              <a:t>Quality Support Group Inc. (QSG) is a leading international consulting and training firm delivering organizational continuous improvement. Headquartered in Boston, Massachusetts, QSG has been helping organizations reach their core objectives since 1993.</a:t>
            </a:r>
            <a:endParaRPr sz="2400" b="0">
              <a:solidFill>
                <a:srgbClr val="7F7F7F"/>
              </a:solidFill>
              <a:latin typeface="Calibri"/>
              <a:ea typeface="Calibri"/>
              <a:cs typeface="Calibri"/>
              <a:sym typeface="Calibri"/>
            </a:endParaRPr>
          </a:p>
        </p:txBody>
      </p:sp>
      <p:sp>
        <p:nvSpPr>
          <p:cNvPr id="47" name="Google Shape;47;p10"/>
          <p:cNvSpPr txBox="1"/>
          <p:nvPr/>
        </p:nvSpPr>
        <p:spPr>
          <a:xfrm>
            <a:off x="0" y="-33779"/>
            <a:ext cx="9144000" cy="7694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400" b="1">
                <a:solidFill>
                  <a:srgbClr val="FFC000"/>
                </a:solidFill>
                <a:latin typeface="Arial"/>
                <a:ea typeface="Arial"/>
                <a:cs typeface="Arial"/>
                <a:sym typeface="Arial"/>
              </a:rPr>
              <a:t>A Little About </a:t>
            </a:r>
            <a:endParaRPr/>
          </a:p>
        </p:txBody>
      </p:sp>
      <p:sp>
        <p:nvSpPr>
          <p:cNvPr id="48" name="Google Shape;48;p10"/>
          <p:cNvSpPr txBox="1"/>
          <p:nvPr/>
        </p:nvSpPr>
        <p:spPr>
          <a:xfrm>
            <a:off x="140525" y="2149311"/>
            <a:ext cx="8839200"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0" i="0">
                <a:solidFill>
                  <a:schemeClr val="dk1"/>
                </a:solidFill>
                <a:latin typeface="Calibri"/>
                <a:ea typeface="Calibri"/>
                <a:cs typeface="Calibri"/>
                <a:sym typeface="Calibri"/>
              </a:rPr>
              <a:t>QSG offers on-site training, public workshops, consulting, </a:t>
            </a:r>
            <a:endParaRPr/>
          </a:p>
          <a:p>
            <a:pPr marL="0" marR="0" lvl="0" indent="0" algn="ctr" rtl="0">
              <a:spcBef>
                <a:spcPts val="0"/>
              </a:spcBef>
              <a:spcAft>
                <a:spcPts val="0"/>
              </a:spcAft>
              <a:buNone/>
            </a:pPr>
            <a:r>
              <a:rPr lang="en-US" sz="2400" b="0" i="0">
                <a:solidFill>
                  <a:schemeClr val="dk1"/>
                </a:solidFill>
                <a:latin typeface="Calibri"/>
                <a:ea typeface="Calibri"/>
                <a:cs typeface="Calibri"/>
                <a:sym typeface="Calibri"/>
              </a:rPr>
              <a:t>grant writing and much more.</a:t>
            </a:r>
            <a:endParaRPr sz="3200" b="0">
              <a:solidFill>
                <a:schemeClr val="dk1"/>
              </a:solidFill>
              <a:latin typeface="Calibri"/>
              <a:ea typeface="Calibri"/>
              <a:cs typeface="Calibri"/>
              <a:sym typeface="Calibri"/>
            </a:endParaRPr>
          </a:p>
        </p:txBody>
      </p:sp>
      <p:sp>
        <p:nvSpPr>
          <p:cNvPr id="49" name="Google Shape;49;p10"/>
          <p:cNvSpPr/>
          <p:nvPr/>
        </p:nvSpPr>
        <p:spPr>
          <a:xfrm>
            <a:off x="281312" y="3121460"/>
            <a:ext cx="4147909" cy="2057400"/>
          </a:xfrm>
          <a:prstGeom prst="rect">
            <a:avLst/>
          </a:prstGeom>
          <a:solidFill>
            <a:srgbClr val="005DA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u="none">
                <a:solidFill>
                  <a:schemeClr val="lt1"/>
                </a:solidFill>
                <a:latin typeface="Arial"/>
                <a:ea typeface="Arial"/>
                <a:cs typeface="Arial"/>
                <a:sym typeface="Arial"/>
              </a:rPr>
              <a:t>Areas of Expertise</a:t>
            </a:r>
            <a:endParaRPr sz="900" b="1" u="none">
              <a:solidFill>
                <a:schemeClr val="lt1"/>
              </a:solidFill>
              <a:latin typeface="Arial"/>
              <a:ea typeface="Arial"/>
              <a:cs typeface="Arial"/>
              <a:sym typeface="Arial"/>
            </a:endParaRPr>
          </a:p>
          <a:p>
            <a:pPr marL="0" marR="0" lvl="0" indent="0" algn="ctr" rtl="0">
              <a:spcBef>
                <a:spcPts val="0"/>
              </a:spcBef>
              <a:spcAft>
                <a:spcPts val="0"/>
              </a:spcAft>
              <a:buNone/>
            </a:pPr>
            <a:endParaRPr sz="900" b="1" u="none">
              <a:solidFill>
                <a:schemeClr val="lt1"/>
              </a:solidFill>
              <a:latin typeface="Arial"/>
              <a:ea typeface="Arial"/>
              <a:cs typeface="Arial"/>
              <a:sym typeface="Arial"/>
            </a:endParaRPr>
          </a:p>
          <a:p>
            <a:pPr marL="0" marR="0" lvl="0" indent="0" algn="ctr" rtl="0">
              <a:spcBef>
                <a:spcPts val="0"/>
              </a:spcBef>
              <a:spcAft>
                <a:spcPts val="0"/>
              </a:spcAft>
              <a:buNone/>
            </a:pPr>
            <a:r>
              <a:rPr lang="en-US" sz="1800" u="none">
                <a:solidFill>
                  <a:schemeClr val="lt1"/>
                </a:solidFill>
                <a:latin typeface="Arial"/>
                <a:ea typeface="Arial"/>
                <a:cs typeface="Arial"/>
                <a:sym typeface="Arial"/>
              </a:rPr>
              <a:t>All Quality System Standards, Lean Six Sigma, Technical Skills (SPC, FMEA, DOE, Problem Solving), Process Improvement, Professional Development, Quality Tools, Business Management &amp; much more.</a:t>
            </a:r>
            <a:endParaRPr sz="1800" u="sng">
              <a:solidFill>
                <a:schemeClr val="lt1"/>
              </a:solidFill>
              <a:latin typeface="Arial"/>
              <a:ea typeface="Arial"/>
              <a:cs typeface="Arial"/>
              <a:sym typeface="Arial"/>
            </a:endParaRPr>
          </a:p>
        </p:txBody>
      </p:sp>
      <p:sp>
        <p:nvSpPr>
          <p:cNvPr id="50" name="Google Shape;50;p10"/>
          <p:cNvSpPr/>
          <p:nvPr/>
        </p:nvSpPr>
        <p:spPr>
          <a:xfrm>
            <a:off x="4657035" y="3790299"/>
            <a:ext cx="4140530" cy="20574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a:solidFill>
                  <a:srgbClr val="7F7F7F"/>
                </a:solidFill>
                <a:latin typeface="Calibri"/>
                <a:ea typeface="Calibri"/>
                <a:cs typeface="Calibri"/>
                <a:sym typeface="Calibri"/>
              </a:rPr>
              <a:t>Check out our </a:t>
            </a:r>
            <a:r>
              <a:rPr lang="en-US" sz="1800" b="0">
                <a:solidFill>
                  <a:schemeClr val="dk1"/>
                </a:solidFill>
                <a:latin typeface="Calibri"/>
                <a:ea typeface="Calibri"/>
                <a:cs typeface="Calibri"/>
                <a:sym typeface="Calibri"/>
              </a:rPr>
              <a:t>website</a:t>
            </a:r>
            <a:br>
              <a:rPr lang="en-US" sz="1800" b="1">
                <a:solidFill>
                  <a:srgbClr val="3A3838"/>
                </a:solidFill>
                <a:latin typeface="Arial"/>
                <a:ea typeface="Arial"/>
                <a:cs typeface="Arial"/>
                <a:sym typeface="Arial"/>
              </a:rPr>
            </a:br>
            <a:r>
              <a:rPr lang="en-US" sz="2400" b="1">
                <a:solidFill>
                  <a:srgbClr val="3A3838"/>
                </a:solidFill>
                <a:latin typeface="Calibri"/>
                <a:ea typeface="Calibri"/>
                <a:cs typeface="Calibri"/>
                <a:sym typeface="Calibri"/>
              </a:rPr>
              <a:t>www</a:t>
            </a:r>
            <a:r>
              <a:rPr lang="en-US" sz="1400" b="1">
                <a:solidFill>
                  <a:srgbClr val="3A3838"/>
                </a:solidFill>
                <a:latin typeface="Calibri"/>
                <a:ea typeface="Calibri"/>
                <a:cs typeface="Calibri"/>
                <a:sym typeface="Calibri"/>
              </a:rPr>
              <a:t>.</a:t>
            </a:r>
            <a:r>
              <a:rPr lang="en-US" sz="2400" b="1">
                <a:solidFill>
                  <a:srgbClr val="3A3838"/>
                </a:solidFill>
                <a:latin typeface="Calibri"/>
                <a:ea typeface="Calibri"/>
                <a:cs typeface="Calibri"/>
                <a:sym typeface="Calibri"/>
              </a:rPr>
              <a:t>qualitysupportgroup</a:t>
            </a:r>
            <a:r>
              <a:rPr lang="en-US" sz="1400" b="1">
                <a:solidFill>
                  <a:srgbClr val="3A3838"/>
                </a:solidFill>
                <a:latin typeface="Calibri"/>
                <a:ea typeface="Calibri"/>
                <a:cs typeface="Calibri"/>
                <a:sym typeface="Calibri"/>
              </a:rPr>
              <a:t>.</a:t>
            </a:r>
            <a:r>
              <a:rPr lang="en-US" sz="2400" b="1">
                <a:solidFill>
                  <a:srgbClr val="3A3838"/>
                </a:solidFill>
                <a:latin typeface="Calibri"/>
                <a:ea typeface="Calibri"/>
                <a:cs typeface="Calibri"/>
                <a:sym typeface="Calibri"/>
              </a:rPr>
              <a:t>com</a:t>
            </a:r>
            <a:endParaRPr/>
          </a:p>
          <a:p>
            <a:pPr marL="0" marR="0" lvl="0" indent="0" algn="ctr" rtl="0">
              <a:spcBef>
                <a:spcPts val="0"/>
              </a:spcBef>
              <a:spcAft>
                <a:spcPts val="0"/>
              </a:spcAft>
              <a:buNone/>
            </a:pPr>
            <a:r>
              <a:rPr lang="en-US" sz="1800">
                <a:solidFill>
                  <a:srgbClr val="7F7F7F"/>
                </a:solidFill>
                <a:latin typeface="Calibri"/>
                <a:ea typeface="Calibri"/>
                <a:cs typeface="Calibri"/>
                <a:sym typeface="Calibri"/>
              </a:rPr>
              <a:t>or contact us at</a:t>
            </a:r>
            <a:endParaRPr/>
          </a:p>
          <a:p>
            <a:pPr marL="0" marR="0" lvl="0" indent="0" algn="ctr" rtl="0">
              <a:spcBef>
                <a:spcPts val="0"/>
              </a:spcBef>
              <a:spcAft>
                <a:spcPts val="0"/>
              </a:spcAft>
              <a:buNone/>
            </a:pPr>
            <a:r>
              <a:rPr lang="en-US" sz="2400" b="1">
                <a:solidFill>
                  <a:srgbClr val="3A3838"/>
                </a:solidFill>
                <a:latin typeface="Arial"/>
                <a:ea typeface="Arial"/>
                <a:cs typeface="Arial"/>
                <a:sym typeface="Arial"/>
              </a:rPr>
              <a:t>info@qualitysupportgroup</a:t>
            </a:r>
            <a:r>
              <a:rPr lang="en-US" sz="1400" b="1">
                <a:solidFill>
                  <a:srgbClr val="3A3838"/>
                </a:solidFill>
                <a:latin typeface="Arial"/>
                <a:ea typeface="Arial"/>
                <a:cs typeface="Arial"/>
                <a:sym typeface="Arial"/>
              </a:rPr>
              <a:t>.</a:t>
            </a:r>
            <a:r>
              <a:rPr lang="en-US" sz="2400" b="1">
                <a:solidFill>
                  <a:srgbClr val="3A3838"/>
                </a:solidFill>
                <a:latin typeface="Arial"/>
                <a:ea typeface="Arial"/>
                <a:cs typeface="Arial"/>
                <a:sym typeface="Arial"/>
              </a:rPr>
              <a:t>com</a:t>
            </a:r>
            <a:endParaRPr/>
          </a:p>
          <a:p>
            <a:pPr marL="0" marR="0" lvl="0" indent="0" algn="ctr" rtl="0">
              <a:spcBef>
                <a:spcPts val="0"/>
              </a:spcBef>
              <a:spcAft>
                <a:spcPts val="0"/>
              </a:spcAft>
              <a:buNone/>
            </a:pPr>
            <a:r>
              <a:rPr lang="en-US" sz="1800">
                <a:solidFill>
                  <a:srgbClr val="7F7F7F"/>
                </a:solidFill>
                <a:latin typeface="Arial"/>
                <a:ea typeface="Arial"/>
                <a:cs typeface="Arial"/>
                <a:sym typeface="Arial"/>
              </a:rPr>
              <a:t>to find out how we can help you</a:t>
            </a:r>
            <a:br>
              <a:rPr lang="en-US" sz="1800">
                <a:solidFill>
                  <a:srgbClr val="7F7F7F"/>
                </a:solidFill>
                <a:latin typeface="Arial"/>
                <a:ea typeface="Arial"/>
                <a:cs typeface="Arial"/>
                <a:sym typeface="Arial"/>
              </a:rPr>
            </a:br>
            <a:r>
              <a:rPr lang="en-US" sz="1800" b="1" i="1">
                <a:solidFill>
                  <a:srgbClr val="0070C0"/>
                </a:solidFill>
                <a:latin typeface="Arial"/>
                <a:ea typeface="Arial"/>
                <a:cs typeface="Arial"/>
                <a:sym typeface="Arial"/>
              </a:rPr>
              <a:t>Always Keep Improving!</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51"/>
        <p:cNvGrpSpPr/>
        <p:nvPr/>
      </p:nvGrpSpPr>
      <p:grpSpPr>
        <a:xfrm>
          <a:off x="0" y="0"/>
          <a:ext cx="0" cy="0"/>
          <a:chOff x="0" y="0"/>
          <a:chExt cx="0" cy="0"/>
        </a:xfrm>
      </p:grpSpPr>
      <p:sp>
        <p:nvSpPr>
          <p:cNvPr id="52" name="Google Shape;52;p11"/>
          <p:cNvSpPr txBox="1"/>
          <p:nvPr/>
        </p:nvSpPr>
        <p:spPr>
          <a:xfrm>
            <a:off x="28303" y="0"/>
            <a:ext cx="5000897" cy="156966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b="1">
                <a:solidFill>
                  <a:srgbClr val="FFC000"/>
                </a:solidFill>
                <a:latin typeface="Arial"/>
                <a:ea typeface="Arial"/>
                <a:cs typeface="Arial"/>
                <a:sym typeface="Arial"/>
              </a:rPr>
              <a:t>Here are a few words from some of our wonderful customers</a:t>
            </a:r>
            <a:endParaRPr/>
          </a:p>
        </p:txBody>
      </p:sp>
      <p:pic>
        <p:nvPicPr>
          <p:cNvPr id="53" name="Google Shape;53;p11"/>
          <p:cNvPicPr preferRelativeResize="0"/>
          <p:nvPr/>
        </p:nvPicPr>
        <p:blipFill rotWithShape="1">
          <a:blip r:embed="rId2">
            <a:alphaModFix/>
          </a:blip>
          <a:srcRect/>
          <a:stretch/>
        </p:blipFill>
        <p:spPr>
          <a:xfrm>
            <a:off x="4562707" y="135022"/>
            <a:ext cx="4410986" cy="1600200"/>
          </a:xfrm>
          <a:prstGeom prst="rect">
            <a:avLst/>
          </a:prstGeom>
          <a:noFill/>
          <a:ln w="57150" cap="flat" cmpd="sng">
            <a:solidFill>
              <a:srgbClr val="005DAA"/>
            </a:solidFill>
            <a:prstDash val="solid"/>
            <a:round/>
            <a:headEnd type="none" w="sm" len="sm"/>
            <a:tailEnd type="none" w="sm" len="sm"/>
          </a:ln>
        </p:spPr>
      </p:pic>
      <p:pic>
        <p:nvPicPr>
          <p:cNvPr id="54" name="Google Shape;54;p11"/>
          <p:cNvPicPr preferRelativeResize="0"/>
          <p:nvPr/>
        </p:nvPicPr>
        <p:blipFill rotWithShape="1">
          <a:blip r:embed="rId3">
            <a:alphaModFix/>
          </a:blip>
          <a:srcRect/>
          <a:stretch/>
        </p:blipFill>
        <p:spPr>
          <a:xfrm>
            <a:off x="152400" y="2057400"/>
            <a:ext cx="7543800" cy="1676400"/>
          </a:xfrm>
          <a:prstGeom prst="rect">
            <a:avLst/>
          </a:prstGeom>
          <a:noFill/>
          <a:ln w="57150" cap="flat" cmpd="sng">
            <a:solidFill>
              <a:srgbClr val="005DAA"/>
            </a:solidFill>
            <a:prstDash val="solid"/>
            <a:round/>
            <a:headEnd type="none" w="sm" len="sm"/>
            <a:tailEnd type="none" w="sm" len="sm"/>
          </a:ln>
        </p:spPr>
      </p:pic>
      <p:pic>
        <p:nvPicPr>
          <p:cNvPr id="55" name="Google Shape;55;p11"/>
          <p:cNvPicPr preferRelativeResize="0"/>
          <p:nvPr/>
        </p:nvPicPr>
        <p:blipFill rotWithShape="1">
          <a:blip r:embed="rId4">
            <a:alphaModFix/>
          </a:blip>
          <a:srcRect b="44487"/>
          <a:stretch/>
        </p:blipFill>
        <p:spPr>
          <a:xfrm>
            <a:off x="1611125" y="4048162"/>
            <a:ext cx="7362568" cy="1710333"/>
          </a:xfrm>
          <a:prstGeom prst="rect">
            <a:avLst/>
          </a:prstGeom>
          <a:noFill/>
          <a:ln w="57150" cap="flat" cmpd="sng">
            <a:solidFill>
              <a:srgbClr val="005DAA"/>
            </a:solidFill>
            <a:prstDash val="solid"/>
            <a:round/>
            <a:headEnd type="none" w="sm" len="sm"/>
            <a:tailEnd type="none" w="sm" len="sm"/>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6"/>
        <p:cNvGrpSpPr/>
        <p:nvPr/>
      </p:nvGrpSpPr>
      <p:grpSpPr>
        <a:xfrm>
          <a:off x="0" y="0"/>
          <a:ext cx="0" cy="0"/>
          <a:chOff x="0" y="0"/>
          <a:chExt cx="0" cy="0"/>
        </a:xfrm>
      </p:grpSpPr>
      <p:pic>
        <p:nvPicPr>
          <p:cNvPr id="57" name="Google Shape;57;p12"/>
          <p:cNvPicPr preferRelativeResize="0"/>
          <p:nvPr/>
        </p:nvPicPr>
        <p:blipFill rotWithShape="1">
          <a:blip r:embed="rId2">
            <a:alphaModFix/>
          </a:blip>
          <a:srcRect/>
          <a:stretch/>
        </p:blipFill>
        <p:spPr>
          <a:xfrm>
            <a:off x="228600" y="2219838"/>
            <a:ext cx="7173097" cy="1645920"/>
          </a:xfrm>
          <a:prstGeom prst="rect">
            <a:avLst/>
          </a:prstGeom>
          <a:noFill/>
          <a:ln w="57150" cap="flat" cmpd="sng">
            <a:solidFill>
              <a:srgbClr val="005DAA"/>
            </a:solidFill>
            <a:prstDash val="solid"/>
            <a:round/>
            <a:headEnd type="none" w="sm" len="sm"/>
            <a:tailEnd type="none" w="sm" len="sm"/>
          </a:ln>
        </p:spPr>
      </p:pic>
      <p:pic>
        <p:nvPicPr>
          <p:cNvPr id="58" name="Google Shape;58;p12"/>
          <p:cNvPicPr preferRelativeResize="0"/>
          <p:nvPr/>
        </p:nvPicPr>
        <p:blipFill rotWithShape="1">
          <a:blip r:embed="rId3">
            <a:alphaModFix/>
          </a:blip>
          <a:srcRect/>
          <a:stretch/>
        </p:blipFill>
        <p:spPr>
          <a:xfrm>
            <a:off x="2286000" y="228600"/>
            <a:ext cx="6603753" cy="1645920"/>
          </a:xfrm>
          <a:prstGeom prst="rect">
            <a:avLst/>
          </a:prstGeom>
          <a:noFill/>
          <a:ln w="57150" cap="flat" cmpd="sng">
            <a:solidFill>
              <a:srgbClr val="005DAA"/>
            </a:solidFill>
            <a:prstDash val="solid"/>
            <a:round/>
            <a:headEnd type="none" w="sm" len="sm"/>
            <a:tailEnd type="none" w="sm" len="sm"/>
          </a:ln>
        </p:spPr>
      </p:pic>
      <p:pic>
        <p:nvPicPr>
          <p:cNvPr id="59" name="Google Shape;59;p12"/>
          <p:cNvPicPr preferRelativeResize="0"/>
          <p:nvPr/>
        </p:nvPicPr>
        <p:blipFill rotWithShape="1">
          <a:blip r:embed="rId4">
            <a:alphaModFix/>
          </a:blip>
          <a:srcRect/>
          <a:stretch/>
        </p:blipFill>
        <p:spPr>
          <a:xfrm>
            <a:off x="1716656" y="4211077"/>
            <a:ext cx="7173097" cy="1544808"/>
          </a:xfrm>
          <a:prstGeom prst="rect">
            <a:avLst/>
          </a:prstGeom>
          <a:noFill/>
          <a:ln w="57150" cap="flat" cmpd="sng">
            <a:solidFill>
              <a:srgbClr val="005DAA"/>
            </a:solidFill>
            <a:prstDash val="solid"/>
            <a:round/>
            <a:headEnd type="none" w="sm" len="sm"/>
            <a:tailEnd type="none" w="sm" len="sm"/>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60"/>
        <p:cNvGrpSpPr/>
        <p:nvPr/>
      </p:nvGrpSpPr>
      <p:grpSpPr>
        <a:xfrm>
          <a:off x="0" y="0"/>
          <a:ext cx="0" cy="0"/>
          <a:chOff x="0" y="0"/>
          <a:chExt cx="0" cy="0"/>
        </a:xfrm>
      </p:grpSpPr>
      <p:sp>
        <p:nvSpPr>
          <p:cNvPr id="61" name="Google Shape;61;p13"/>
          <p:cNvSpPr txBox="1"/>
          <p:nvPr/>
        </p:nvSpPr>
        <p:spPr>
          <a:xfrm>
            <a:off x="0" y="533400"/>
            <a:ext cx="9144000" cy="175432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5400" b="1">
                <a:solidFill>
                  <a:srgbClr val="005DAA"/>
                </a:solidFill>
                <a:latin typeface="Arial"/>
                <a:ea typeface="Arial"/>
                <a:cs typeface="Arial"/>
                <a:sym typeface="Arial"/>
              </a:rPr>
              <a:t>We’d Love To Hear What you Think.</a:t>
            </a:r>
            <a:endParaRPr/>
          </a:p>
        </p:txBody>
      </p:sp>
      <p:sp>
        <p:nvSpPr>
          <p:cNvPr id="62" name="Google Shape;62;p13"/>
          <p:cNvSpPr txBox="1"/>
          <p:nvPr/>
        </p:nvSpPr>
        <p:spPr>
          <a:xfrm>
            <a:off x="180703" y="2438400"/>
            <a:ext cx="8839200" cy="304698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7F7F7F"/>
              </a:buClr>
              <a:buSzPts val="3200"/>
              <a:buFont typeface="Calibri"/>
              <a:buNone/>
            </a:pPr>
            <a:r>
              <a:rPr lang="en-US" sz="3200" b="0">
                <a:solidFill>
                  <a:srgbClr val="7F7F7F"/>
                </a:solidFill>
                <a:latin typeface="Calibri"/>
                <a:ea typeface="Calibri"/>
                <a:cs typeface="Calibri"/>
                <a:sym typeface="Calibri"/>
              </a:rPr>
              <a:t>How To: </a:t>
            </a:r>
            <a:br>
              <a:rPr lang="en-US" sz="3200" b="0">
                <a:solidFill>
                  <a:srgbClr val="7F7F7F"/>
                </a:solidFill>
                <a:latin typeface="Calibri"/>
                <a:ea typeface="Calibri"/>
                <a:cs typeface="Calibri"/>
                <a:sym typeface="Calibri"/>
              </a:rPr>
            </a:br>
            <a:r>
              <a:rPr lang="en-US" sz="3200" b="0">
                <a:solidFill>
                  <a:srgbClr val="7F7F7F"/>
                </a:solidFill>
                <a:latin typeface="Calibri"/>
                <a:ea typeface="Calibri"/>
                <a:cs typeface="Calibri"/>
                <a:sym typeface="Calibri"/>
              </a:rPr>
              <a:t>1. Google Search Quality Support Group or </a:t>
            </a:r>
            <a:br>
              <a:rPr lang="en-US" sz="3200" b="0">
                <a:solidFill>
                  <a:srgbClr val="7F7F7F"/>
                </a:solidFill>
                <a:latin typeface="Calibri"/>
                <a:ea typeface="Calibri"/>
                <a:cs typeface="Calibri"/>
                <a:sym typeface="Calibri"/>
              </a:rPr>
            </a:br>
            <a:r>
              <a:rPr lang="en-US" sz="3200" b="0">
                <a:solidFill>
                  <a:srgbClr val="7F7F7F"/>
                </a:solidFill>
                <a:latin typeface="Calibri"/>
                <a:ea typeface="Calibri"/>
                <a:cs typeface="Calibri"/>
                <a:sym typeface="Calibri"/>
              </a:rPr>
              <a:t>follow this link http://bit.ly/QSGGoogleReview</a:t>
            </a:r>
            <a:br>
              <a:rPr lang="en-US" sz="3200" b="0">
                <a:solidFill>
                  <a:srgbClr val="7F7F7F"/>
                </a:solidFill>
                <a:latin typeface="Calibri"/>
                <a:ea typeface="Calibri"/>
                <a:cs typeface="Calibri"/>
                <a:sym typeface="Calibri"/>
              </a:rPr>
            </a:br>
            <a:r>
              <a:rPr lang="en-US" sz="3200" b="0">
                <a:solidFill>
                  <a:srgbClr val="7F7F7F"/>
                </a:solidFill>
                <a:latin typeface="Calibri"/>
                <a:ea typeface="Calibri"/>
                <a:cs typeface="Calibri"/>
                <a:sym typeface="Calibri"/>
              </a:rPr>
              <a:t>2. On the right hand side of the page, scroll down until you see the “Leave a Review” option. </a:t>
            </a:r>
            <a:br>
              <a:rPr lang="en-US" sz="3200" b="0">
                <a:solidFill>
                  <a:srgbClr val="7F7F7F"/>
                </a:solidFill>
                <a:latin typeface="Calibri"/>
                <a:ea typeface="Calibri"/>
                <a:cs typeface="Calibri"/>
                <a:sym typeface="Calibri"/>
              </a:rPr>
            </a:br>
            <a:r>
              <a:rPr lang="en-US" sz="3200" b="0">
                <a:solidFill>
                  <a:srgbClr val="7F7F7F"/>
                </a:solidFill>
                <a:latin typeface="Calibri"/>
                <a:ea typeface="Calibri"/>
                <a:cs typeface="Calibri"/>
                <a:sym typeface="Calibri"/>
              </a:rPr>
              <a:t>3. Post your stars and review. </a:t>
            </a:r>
            <a:endParaRPr/>
          </a:p>
        </p:txBody>
      </p:sp>
      <p:sp>
        <p:nvSpPr>
          <p:cNvPr id="63" name="Google Shape;63;p13"/>
          <p:cNvSpPr txBox="1"/>
          <p:nvPr/>
        </p:nvSpPr>
        <p:spPr>
          <a:xfrm>
            <a:off x="28303" y="0"/>
            <a:ext cx="9144000" cy="7694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400" b="1">
                <a:solidFill>
                  <a:srgbClr val="FFC000"/>
                </a:solidFill>
                <a:latin typeface="Arial"/>
                <a:ea typeface="Arial"/>
                <a:cs typeface="Arial"/>
                <a:sym typeface="Arial"/>
              </a:rPr>
              <a:t>Drop us a line on Google Review.</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6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23888" y="1709738"/>
            <a:ext cx="78867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 name="Google Shape;67;p15"/>
          <p:cNvSpPr txBox="1">
            <a:spLocks noGrp="1"/>
          </p:cNvSpPr>
          <p:nvPr>
            <p:ph type="body" idx="1"/>
          </p:nvPr>
        </p:nvSpPr>
        <p:spPr>
          <a:xfrm>
            <a:off x="623888" y="4589463"/>
            <a:ext cx="78867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30238" y="365125"/>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Google Shape;70;p16"/>
          <p:cNvSpPr txBox="1">
            <a:spLocks noGrp="1"/>
          </p:cNvSpPr>
          <p:nvPr>
            <p:ph type="body" idx="1"/>
          </p:nvPr>
        </p:nvSpPr>
        <p:spPr>
          <a:xfrm>
            <a:off x="630238" y="1681163"/>
            <a:ext cx="386873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1" name="Google Shape;71;p16"/>
          <p:cNvSpPr txBox="1">
            <a:spLocks noGrp="1"/>
          </p:cNvSpPr>
          <p:nvPr>
            <p:ph type="body" idx="2"/>
          </p:nvPr>
        </p:nvSpPr>
        <p:spPr>
          <a:xfrm>
            <a:off x="630238" y="2505075"/>
            <a:ext cx="386873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 name="Google Shape;72;p16"/>
          <p:cNvSpPr txBox="1">
            <a:spLocks noGrp="1"/>
          </p:cNvSpPr>
          <p:nvPr>
            <p:ph type="body" idx="3"/>
          </p:nvPr>
        </p:nvSpPr>
        <p:spPr>
          <a:xfrm>
            <a:off x="4629150" y="1681163"/>
            <a:ext cx="38877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3" name="Google Shape;73;p16"/>
          <p:cNvSpPr txBox="1">
            <a:spLocks noGrp="1"/>
          </p:cNvSpPr>
          <p:nvPr>
            <p:ph type="body" idx="4"/>
          </p:nvPr>
        </p:nvSpPr>
        <p:spPr>
          <a:xfrm>
            <a:off x="4629150" y="2505075"/>
            <a:ext cx="38877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630238" y="457200"/>
            <a:ext cx="2949575"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8" name="Google Shape;78;p18"/>
          <p:cNvSpPr>
            <a:spLocks noGrp="1"/>
          </p:cNvSpPr>
          <p:nvPr>
            <p:ph type="pic" idx="2"/>
          </p:nvPr>
        </p:nvSpPr>
        <p:spPr>
          <a:xfrm>
            <a:off x="3887788" y="987425"/>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9" name="Google Shape;79;p18"/>
          <p:cNvSpPr txBox="1">
            <a:spLocks noGrp="1"/>
          </p:cNvSpPr>
          <p:nvPr>
            <p:ph type="body" idx="1"/>
          </p:nvPr>
        </p:nvSpPr>
        <p:spPr>
          <a:xfrm>
            <a:off x="630238" y="2057400"/>
            <a:ext cx="2949575"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p19"/>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p19"/>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20"/>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5" name="Google Shape;85;p20"/>
          <p:cNvSpPr txBox="1">
            <a:spLocks noGrp="1"/>
          </p:cNvSpPr>
          <p:nvPr>
            <p:ph type="body" idx="1"/>
          </p:nvPr>
        </p:nvSpPr>
        <p:spPr>
          <a:xfrm rot="5400000">
            <a:off x="604044" y="389732"/>
            <a:ext cx="5811838" cy="576262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38100" y="6010028"/>
            <a:ext cx="9220199" cy="857743"/>
          </a:xfrm>
          <a:prstGeom prst="rect">
            <a:avLst/>
          </a:prstGeom>
          <a:solidFill>
            <a:srgbClr val="005DA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1" name="Google Shape;11;p1"/>
          <p:cNvSpPr txBox="1"/>
          <p:nvPr/>
        </p:nvSpPr>
        <p:spPr>
          <a:xfrm>
            <a:off x="762000" y="6264942"/>
            <a:ext cx="8381999"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a:solidFill>
                  <a:srgbClr val="FFFFFF"/>
                </a:solidFill>
                <a:latin typeface="Calibri"/>
                <a:ea typeface="Calibri"/>
                <a:cs typeface="Calibri"/>
                <a:sym typeface="Calibri"/>
              </a:rPr>
              <a:t>888-336-1124 | www.qualitysupportgroup.com</a:t>
            </a:r>
            <a:endParaRPr/>
          </a:p>
        </p:txBody>
      </p:sp>
      <p:sp>
        <p:nvSpPr>
          <p:cNvPr id="12" name="Google Shape;12;p1"/>
          <p:cNvSpPr txBox="1"/>
          <p:nvPr/>
        </p:nvSpPr>
        <p:spPr>
          <a:xfrm>
            <a:off x="8218601" y="6520190"/>
            <a:ext cx="990599" cy="26161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 2018</a:t>
            </a:r>
            <a:endParaRPr sz="1200">
              <a:solidFill>
                <a:schemeClr val="lt1"/>
              </a:solidFill>
              <a:latin typeface="Calibri"/>
              <a:ea typeface="Calibri"/>
              <a:cs typeface="Calibri"/>
              <a:sym typeface="Calibri"/>
            </a:endParaRPr>
          </a:p>
        </p:txBody>
      </p:sp>
      <p:sp>
        <p:nvSpPr>
          <p:cNvPr id="13" name="Google Shape;13;p1"/>
          <p:cNvSpPr txBox="1"/>
          <p:nvPr/>
        </p:nvSpPr>
        <p:spPr>
          <a:xfrm>
            <a:off x="7162800" y="6027315"/>
            <a:ext cx="1905000" cy="4572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400" b="0" u="none">
                <a:solidFill>
                  <a:srgbClr val="FFC000"/>
                </a:solidFill>
                <a:latin typeface="Arial"/>
                <a:ea typeface="Arial"/>
                <a:cs typeface="Arial"/>
                <a:sym typeface="Arial"/>
              </a:rPr>
              <a:t>‹#›</a:t>
            </a:fld>
            <a:endParaRPr sz="1200" b="0" u="none">
              <a:solidFill>
                <a:srgbClr val="FFC000"/>
              </a:solidFill>
              <a:latin typeface="Arial"/>
              <a:ea typeface="Arial"/>
              <a:cs typeface="Arial"/>
              <a:sym typeface="Arial"/>
            </a:endParaRPr>
          </a:p>
        </p:txBody>
      </p:sp>
      <p:pic>
        <p:nvPicPr>
          <p:cNvPr id="14" name="Google Shape;14;p1" descr="QSGlogoFinal.jpg"/>
          <p:cNvPicPr preferRelativeResize="0"/>
          <p:nvPr/>
        </p:nvPicPr>
        <p:blipFill rotWithShape="1">
          <a:blip r:embed="rId19">
            <a:alphaModFix/>
          </a:blip>
          <a:srcRect/>
          <a:stretch/>
        </p:blipFill>
        <p:spPr>
          <a:xfrm>
            <a:off x="76200" y="6096000"/>
            <a:ext cx="685800" cy="6858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2"/>
          <p:cNvSpPr txBox="1">
            <a:spLocks noGrp="1"/>
          </p:cNvSpPr>
          <p:nvPr>
            <p:ph type="ctrTitle"/>
          </p:nvPr>
        </p:nvSpPr>
        <p:spPr>
          <a:xfrm>
            <a:off x="685800" y="2771337"/>
            <a:ext cx="7772400" cy="1113643"/>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03399"/>
              </a:buClr>
              <a:buSzPts val="4000"/>
              <a:buFont typeface="Calibri"/>
              <a:buNone/>
            </a:pPr>
            <a:r>
              <a:rPr lang="en-US" b="1" dirty="0">
                <a:solidFill>
                  <a:srgbClr val="C00000"/>
                </a:solidFill>
              </a:rPr>
              <a:t>Special Cause Variation</a:t>
            </a:r>
            <a:br>
              <a:rPr lang="en-US" b="1" dirty="0">
                <a:solidFill>
                  <a:srgbClr val="C00000"/>
                </a:solidFill>
              </a:rPr>
            </a:br>
            <a:r>
              <a:rPr lang="en-US" sz="2000" b="1" i="1" dirty="0">
                <a:solidFill>
                  <a:srgbClr val="C00000"/>
                </a:solidFill>
              </a:rPr>
              <a:t>“There is no substitute for knowledge.” (W. Edwards Deming)</a:t>
            </a:r>
            <a:endParaRPr sz="2000" b="1" i="1" dirty="0">
              <a:solidFill>
                <a:srgbClr val="C00000"/>
              </a:solidFill>
            </a:endParaRPr>
          </a:p>
        </p:txBody>
      </p:sp>
      <p:pic>
        <p:nvPicPr>
          <p:cNvPr id="101" name="Google Shape;101;p22" descr="C:\Users\User\Documents\QSG\QSGlogoFinal.jpg"/>
          <p:cNvPicPr preferRelativeResize="0"/>
          <p:nvPr/>
        </p:nvPicPr>
        <p:blipFill rotWithShape="1">
          <a:blip r:embed="rId3">
            <a:alphaModFix/>
          </a:blip>
          <a:srcRect/>
          <a:stretch/>
        </p:blipFill>
        <p:spPr>
          <a:xfrm>
            <a:off x="3505200" y="304800"/>
            <a:ext cx="1981200" cy="1828800"/>
          </a:xfrm>
          <a:prstGeom prst="rect">
            <a:avLst/>
          </a:prstGeom>
          <a:noFill/>
          <a:ln>
            <a:noFill/>
          </a:ln>
        </p:spPr>
      </p:pic>
      <p:sp>
        <p:nvSpPr>
          <p:cNvPr id="103" name="Google Shape;103;p22"/>
          <p:cNvSpPr txBox="1">
            <a:spLocks noGrp="1"/>
          </p:cNvSpPr>
          <p:nvPr>
            <p:ph type="subTitle" idx="1"/>
          </p:nvPr>
        </p:nvSpPr>
        <p:spPr>
          <a:xfrm>
            <a:off x="1371600" y="4572000"/>
            <a:ext cx="6400800" cy="1752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2800"/>
              <a:buNone/>
            </a:pPr>
            <a:r>
              <a:rPr lang="en-US" sz="2400" b="1" dirty="0">
                <a:solidFill>
                  <a:srgbClr val="7F7F7F"/>
                </a:solidFill>
              </a:rPr>
              <a:t> </a:t>
            </a:r>
            <a:r>
              <a:rPr lang="en-US" sz="1600" b="1" dirty="0">
                <a:solidFill>
                  <a:srgbClr val="7F7F7F"/>
                </a:solidFill>
              </a:rPr>
              <a:t>Quality Support Group Webinar</a:t>
            </a:r>
          </a:p>
          <a:p>
            <a:pPr marL="0" lvl="0" indent="0" algn="ctr" rtl="0">
              <a:lnSpc>
                <a:spcPct val="90000"/>
              </a:lnSpc>
              <a:spcBef>
                <a:spcPts val="0"/>
              </a:spcBef>
              <a:spcAft>
                <a:spcPts val="0"/>
              </a:spcAft>
              <a:buClr>
                <a:srgbClr val="7F7F7F"/>
              </a:buClr>
              <a:buSzPts val="2800"/>
              <a:buNone/>
            </a:pPr>
            <a:r>
              <a:rPr lang="en-US" sz="1600" b="1" dirty="0">
                <a:solidFill>
                  <a:srgbClr val="7F7F7F"/>
                </a:solidFill>
              </a:rPr>
              <a:t>Jim Leonard, Sr. Consultant</a:t>
            </a:r>
            <a:endParaRPr sz="1600" dirty="0"/>
          </a:p>
        </p:txBody>
      </p:sp>
      <p:sp>
        <p:nvSpPr>
          <p:cNvPr id="104" name="Google Shape;104;p22" descr="Image result for bose corporate logo images"/>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840"/>
              <a:buFont typeface="Noto Sans Symbols"/>
              <a:buNone/>
            </a:pP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2" name="Google Shape;182;p31"/>
          <p:cNvSpPr txBox="1">
            <a:spLocks noGrp="1"/>
          </p:cNvSpPr>
          <p:nvPr>
            <p:ph type="title"/>
          </p:nvPr>
        </p:nvSpPr>
        <p:spPr>
          <a:xfrm>
            <a:off x="457200" y="685800"/>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200" b="1" dirty="0">
                <a:solidFill>
                  <a:schemeClr val="accent5">
                    <a:lumMod val="50000"/>
                  </a:schemeClr>
                </a:solidFill>
                <a:latin typeface="Calibri"/>
                <a:cs typeface="Calibri"/>
                <a:sym typeface="Calibri"/>
              </a:rPr>
              <a:t>Shewhart’s Concept of a Process</a:t>
            </a:r>
            <a:endParaRPr dirty="0">
              <a:solidFill>
                <a:schemeClr val="accent5">
                  <a:lumMod val="50000"/>
                </a:schemeClr>
              </a:solidFill>
            </a:endParaRPr>
          </a:p>
        </p:txBody>
      </p:sp>
      <p:pic>
        <p:nvPicPr>
          <p:cNvPr id="183" name="Google Shape;183;p31" descr="shew"/>
          <p:cNvPicPr preferRelativeResize="0"/>
          <p:nvPr/>
        </p:nvPicPr>
        <p:blipFill rotWithShape="1">
          <a:blip r:embed="rId3">
            <a:alphaModFix/>
          </a:blip>
          <a:srcRect/>
          <a:stretch/>
        </p:blipFill>
        <p:spPr>
          <a:xfrm>
            <a:off x="533400" y="2362200"/>
            <a:ext cx="8001000" cy="2860675"/>
          </a:xfrm>
          <a:prstGeom prst="rect">
            <a:avLst/>
          </a:prstGeom>
          <a:noFill/>
          <a:ln>
            <a:noFill/>
          </a:ln>
        </p:spPr>
      </p:pic>
      <p:sp>
        <p:nvSpPr>
          <p:cNvPr id="184" name="Google Shape;184;p31"/>
          <p:cNvSpPr txBox="1"/>
          <p:nvPr/>
        </p:nvSpPr>
        <p:spPr>
          <a:xfrm>
            <a:off x="7696200" y="685800"/>
            <a:ext cx="777875" cy="33655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120"/>
              <a:buFont typeface="Noto Sans Symbols"/>
              <a:buNone/>
            </a:pPr>
            <a:endParaRPr sz="1600" b="1">
              <a:solidFill>
                <a:schemeClr val="lt2"/>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51" name="Google Shape;451;p50"/>
          <p:cNvSpPr/>
          <p:nvPr/>
        </p:nvSpPr>
        <p:spPr>
          <a:xfrm>
            <a:off x="4114800" y="685800"/>
            <a:ext cx="1981200" cy="1905000"/>
          </a:xfrm>
          <a:prstGeom prst="cube">
            <a:avLst>
              <a:gd name="adj" fmla="val 18005"/>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sp>
        <p:nvSpPr>
          <p:cNvPr id="452" name="Google Shape;452;p50"/>
          <p:cNvSpPr/>
          <p:nvPr/>
        </p:nvSpPr>
        <p:spPr>
          <a:xfrm>
            <a:off x="4419600" y="1295400"/>
            <a:ext cx="1066800" cy="1066800"/>
          </a:xfrm>
          <a:prstGeom prst="ellipse">
            <a:avLst/>
          </a:prstGeom>
          <a:solidFill>
            <a:schemeClr val="accent5">
              <a:lumMod val="60000"/>
              <a:lumOff val="40000"/>
            </a:scheme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a:noFill/>
              <a:latin typeface="Times New Roman"/>
              <a:ea typeface="Times New Roman"/>
              <a:cs typeface="Times New Roman"/>
              <a:sym typeface="Times New Roman"/>
            </a:endParaRPr>
          </a:p>
        </p:txBody>
      </p:sp>
      <p:sp>
        <p:nvSpPr>
          <p:cNvPr id="453" name="Google Shape;453;p50"/>
          <p:cNvSpPr/>
          <p:nvPr/>
        </p:nvSpPr>
        <p:spPr>
          <a:xfrm>
            <a:off x="3048000" y="1295400"/>
            <a:ext cx="228600" cy="1066800"/>
          </a:xfrm>
          <a:prstGeom prst="upDownArrow">
            <a:avLst>
              <a:gd name="adj1" fmla="val 50000"/>
              <a:gd name="adj2" fmla="val 93333"/>
            </a:avLst>
          </a:prstGeom>
          <a:solidFill>
            <a:schemeClr val="lt2"/>
          </a:solidFill>
          <a:ln w="952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50"/>
          <p:cNvSpPr txBox="1"/>
          <p:nvPr/>
        </p:nvSpPr>
        <p:spPr>
          <a:xfrm rot="5400000">
            <a:off x="2744518" y="1794657"/>
            <a:ext cx="853441" cy="68288"/>
          </a:xfrm>
          <a:prstGeom prst="rect">
            <a:avLst/>
          </a:prstGeom>
          <a:solidFill>
            <a:schemeClr val="accent5">
              <a:lumMod val="60000"/>
              <a:lumOff val="4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cxnSp>
        <p:nvCxnSpPr>
          <p:cNvPr id="455" name="Google Shape;455;p50"/>
          <p:cNvCxnSpPr/>
          <p:nvPr/>
        </p:nvCxnSpPr>
        <p:spPr>
          <a:xfrm rot="10800000">
            <a:off x="3124200" y="1295400"/>
            <a:ext cx="1828800" cy="0"/>
          </a:xfrm>
          <a:prstGeom prst="straightConnector1">
            <a:avLst/>
          </a:prstGeom>
          <a:noFill/>
          <a:ln w="9525" cap="flat" cmpd="sng">
            <a:solidFill>
              <a:schemeClr val="dk1"/>
            </a:solidFill>
            <a:prstDash val="solid"/>
            <a:round/>
            <a:headEnd type="none" w="med" len="med"/>
            <a:tailEnd type="none" w="med" len="med"/>
          </a:ln>
        </p:spPr>
      </p:cxnSp>
      <p:cxnSp>
        <p:nvCxnSpPr>
          <p:cNvPr id="456" name="Google Shape;456;p50"/>
          <p:cNvCxnSpPr/>
          <p:nvPr/>
        </p:nvCxnSpPr>
        <p:spPr>
          <a:xfrm rot="10800000">
            <a:off x="3124200" y="2362200"/>
            <a:ext cx="1828800" cy="0"/>
          </a:xfrm>
          <a:prstGeom prst="straightConnector1">
            <a:avLst/>
          </a:prstGeom>
          <a:noFill/>
          <a:ln w="9525" cap="flat" cmpd="sng">
            <a:solidFill>
              <a:schemeClr val="dk1"/>
            </a:solidFill>
            <a:prstDash val="solid"/>
            <a:round/>
            <a:headEnd type="none" w="med" len="med"/>
            <a:tailEnd type="none" w="med" len="med"/>
          </a:ln>
        </p:spPr>
      </p:cxnSp>
      <p:sp>
        <p:nvSpPr>
          <p:cNvPr id="457" name="Google Shape;457;p50"/>
          <p:cNvSpPr txBox="1"/>
          <p:nvPr/>
        </p:nvSpPr>
        <p:spPr>
          <a:xfrm>
            <a:off x="3429000" y="1600200"/>
            <a:ext cx="625475"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Noto Sans Symbols"/>
              <a:buNone/>
            </a:pPr>
            <a:r>
              <a:rPr lang="en-US" sz="2000" b="1">
                <a:solidFill>
                  <a:schemeClr val="dk1"/>
                </a:solidFill>
                <a:latin typeface="Times New Roman"/>
                <a:ea typeface="Times New Roman"/>
                <a:cs typeface="Times New Roman"/>
                <a:sym typeface="Times New Roman"/>
              </a:rPr>
              <a:t>I.D</a:t>
            </a:r>
            <a:r>
              <a:rPr lang="en-US" sz="2000" b="1">
                <a:solidFill>
                  <a:schemeClr val="dk1"/>
                </a:solidFill>
                <a:latin typeface="Arial"/>
                <a:ea typeface="Arial"/>
                <a:cs typeface="Arial"/>
                <a:sym typeface="Arial"/>
              </a:rPr>
              <a:t>.</a:t>
            </a:r>
            <a:endParaRPr/>
          </a:p>
        </p:txBody>
      </p:sp>
      <p:sp>
        <p:nvSpPr>
          <p:cNvPr id="458" name="Google Shape;458;p50"/>
          <p:cNvSpPr txBox="1"/>
          <p:nvPr/>
        </p:nvSpPr>
        <p:spPr>
          <a:xfrm>
            <a:off x="2895600" y="2819400"/>
            <a:ext cx="3138488" cy="9540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800"/>
              <a:buFont typeface="Noto Sans Symbols"/>
              <a:buNone/>
            </a:pPr>
            <a:r>
              <a:rPr lang="en-US" sz="2800">
                <a:solidFill>
                  <a:schemeClr val="dk1"/>
                </a:solidFill>
                <a:latin typeface="Times New Roman"/>
                <a:ea typeface="Times New Roman"/>
                <a:cs typeface="Times New Roman"/>
                <a:sym typeface="Times New Roman"/>
              </a:rPr>
              <a:t>SPEC:  1.0” +/- 0.1”</a:t>
            </a:r>
            <a:endParaRPr/>
          </a:p>
          <a:p>
            <a:pPr marL="0" marR="0" lvl="0" indent="0" algn="l" rtl="0">
              <a:spcBef>
                <a:spcPts val="0"/>
              </a:spcBef>
              <a:spcAft>
                <a:spcPts val="0"/>
              </a:spcAft>
              <a:buClr>
                <a:schemeClr val="dk1"/>
              </a:buClr>
              <a:buSzPts val="2800"/>
              <a:buFont typeface="Noto Sans Symbols"/>
              <a:buNone/>
            </a:pPr>
            <a:endParaRPr sz="2800">
              <a:solidFill>
                <a:schemeClr val="dk1"/>
              </a:solidFill>
              <a:latin typeface="Times New Roman"/>
              <a:ea typeface="Times New Roman"/>
              <a:cs typeface="Times New Roman"/>
              <a:sym typeface="Times New Roman"/>
            </a:endParaRPr>
          </a:p>
        </p:txBody>
      </p:sp>
      <p:cxnSp>
        <p:nvCxnSpPr>
          <p:cNvPr id="459" name="Google Shape;459;p50"/>
          <p:cNvCxnSpPr/>
          <p:nvPr/>
        </p:nvCxnSpPr>
        <p:spPr>
          <a:xfrm>
            <a:off x="381000" y="4800600"/>
            <a:ext cx="8229600" cy="0"/>
          </a:xfrm>
          <a:prstGeom prst="straightConnector1">
            <a:avLst/>
          </a:prstGeom>
          <a:noFill/>
          <a:ln w="38100" cap="flat" cmpd="sng">
            <a:solidFill>
              <a:schemeClr val="dk1"/>
            </a:solidFill>
            <a:prstDash val="solid"/>
            <a:round/>
            <a:headEnd type="none" w="med" len="med"/>
            <a:tailEnd type="none" w="med" len="med"/>
          </a:ln>
        </p:spPr>
      </p:cxnSp>
      <p:cxnSp>
        <p:nvCxnSpPr>
          <p:cNvPr id="460" name="Google Shape;460;p50"/>
          <p:cNvCxnSpPr/>
          <p:nvPr/>
        </p:nvCxnSpPr>
        <p:spPr>
          <a:xfrm rot="10800000">
            <a:off x="3200400" y="3581400"/>
            <a:ext cx="0" cy="1219200"/>
          </a:xfrm>
          <a:prstGeom prst="straightConnector1">
            <a:avLst/>
          </a:prstGeom>
          <a:noFill/>
          <a:ln w="38100" cap="flat" cmpd="sng">
            <a:solidFill>
              <a:schemeClr val="dk1"/>
            </a:solidFill>
            <a:prstDash val="solid"/>
            <a:round/>
            <a:headEnd type="none" w="med" len="med"/>
            <a:tailEnd type="none" w="med" len="med"/>
          </a:ln>
        </p:spPr>
      </p:cxnSp>
      <p:cxnSp>
        <p:nvCxnSpPr>
          <p:cNvPr id="461" name="Google Shape;461;p50"/>
          <p:cNvCxnSpPr/>
          <p:nvPr/>
        </p:nvCxnSpPr>
        <p:spPr>
          <a:xfrm rot="10800000">
            <a:off x="5943600" y="3581400"/>
            <a:ext cx="0" cy="1219200"/>
          </a:xfrm>
          <a:prstGeom prst="straightConnector1">
            <a:avLst/>
          </a:prstGeom>
          <a:noFill/>
          <a:ln w="38100" cap="flat" cmpd="sng">
            <a:solidFill>
              <a:schemeClr val="dk1"/>
            </a:solidFill>
            <a:prstDash val="solid"/>
            <a:round/>
            <a:headEnd type="none" w="med" len="med"/>
            <a:tailEnd type="none" w="med" len="med"/>
          </a:ln>
        </p:spPr>
      </p:cxnSp>
      <p:cxnSp>
        <p:nvCxnSpPr>
          <p:cNvPr id="462" name="Google Shape;462;p50"/>
          <p:cNvCxnSpPr/>
          <p:nvPr/>
        </p:nvCxnSpPr>
        <p:spPr>
          <a:xfrm rot="10800000">
            <a:off x="609600" y="4572000"/>
            <a:ext cx="2438400" cy="0"/>
          </a:xfrm>
          <a:prstGeom prst="straightConnector1">
            <a:avLst/>
          </a:prstGeom>
          <a:noFill/>
          <a:ln w="19050" cap="flat" cmpd="sng">
            <a:solidFill>
              <a:schemeClr val="dk1"/>
            </a:solidFill>
            <a:prstDash val="solid"/>
            <a:round/>
            <a:headEnd type="none" w="med" len="med"/>
            <a:tailEnd type="triangle" w="med" len="med"/>
          </a:ln>
        </p:spPr>
      </p:cxnSp>
      <p:cxnSp>
        <p:nvCxnSpPr>
          <p:cNvPr id="463" name="Google Shape;463;p50"/>
          <p:cNvCxnSpPr/>
          <p:nvPr/>
        </p:nvCxnSpPr>
        <p:spPr>
          <a:xfrm>
            <a:off x="6096000" y="4572000"/>
            <a:ext cx="2514600" cy="0"/>
          </a:xfrm>
          <a:prstGeom prst="straightConnector1">
            <a:avLst/>
          </a:prstGeom>
          <a:noFill/>
          <a:ln w="19050" cap="flat" cmpd="sng">
            <a:solidFill>
              <a:schemeClr val="dk1"/>
            </a:solidFill>
            <a:prstDash val="solid"/>
            <a:round/>
            <a:headEnd type="none" w="med" len="med"/>
            <a:tailEnd type="triangle" w="med" len="med"/>
          </a:ln>
        </p:spPr>
      </p:cxnSp>
      <p:cxnSp>
        <p:nvCxnSpPr>
          <p:cNvPr id="464" name="Google Shape;464;p50"/>
          <p:cNvCxnSpPr/>
          <p:nvPr/>
        </p:nvCxnSpPr>
        <p:spPr>
          <a:xfrm>
            <a:off x="3429000" y="4572000"/>
            <a:ext cx="2362200" cy="0"/>
          </a:xfrm>
          <a:prstGeom prst="straightConnector1">
            <a:avLst/>
          </a:prstGeom>
          <a:noFill/>
          <a:ln w="19050" cap="flat" cmpd="sng">
            <a:solidFill>
              <a:schemeClr val="dk1"/>
            </a:solidFill>
            <a:prstDash val="solid"/>
            <a:round/>
            <a:headEnd type="triangle" w="med" len="med"/>
            <a:tailEnd type="triangle" w="med" len="med"/>
          </a:ln>
        </p:spPr>
      </p:cxnSp>
      <p:sp>
        <p:nvSpPr>
          <p:cNvPr id="465" name="Google Shape;465;p50"/>
          <p:cNvSpPr txBox="1"/>
          <p:nvPr/>
        </p:nvSpPr>
        <p:spPr>
          <a:xfrm>
            <a:off x="762000" y="3657600"/>
            <a:ext cx="2286000" cy="8223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400"/>
              <a:buFont typeface="Noto Sans Symbols"/>
              <a:buNone/>
            </a:pPr>
            <a:r>
              <a:rPr lang="en-US" sz="2400">
                <a:solidFill>
                  <a:schemeClr val="dk1"/>
                </a:solidFill>
                <a:latin typeface="Times New Roman"/>
                <a:ea typeface="Times New Roman"/>
                <a:cs typeface="Times New Roman"/>
                <a:sym typeface="Times New Roman"/>
              </a:rPr>
              <a:t>“EXCESSIVE” VARIATION</a:t>
            </a:r>
            <a:endParaRPr/>
          </a:p>
        </p:txBody>
      </p:sp>
      <p:sp>
        <p:nvSpPr>
          <p:cNvPr id="466" name="Google Shape;466;p50"/>
          <p:cNvSpPr txBox="1"/>
          <p:nvPr/>
        </p:nvSpPr>
        <p:spPr>
          <a:xfrm>
            <a:off x="6172200" y="3657600"/>
            <a:ext cx="2286000" cy="8223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400"/>
              <a:buFont typeface="Noto Sans Symbols"/>
              <a:buNone/>
            </a:pPr>
            <a:r>
              <a:rPr lang="en-US" sz="2400">
                <a:solidFill>
                  <a:schemeClr val="dk1"/>
                </a:solidFill>
                <a:latin typeface="Times New Roman"/>
                <a:ea typeface="Times New Roman"/>
                <a:cs typeface="Times New Roman"/>
                <a:sym typeface="Times New Roman"/>
              </a:rPr>
              <a:t>“EXCESSIVE” VARIATION</a:t>
            </a:r>
            <a:endParaRPr/>
          </a:p>
        </p:txBody>
      </p:sp>
      <p:sp>
        <p:nvSpPr>
          <p:cNvPr id="467" name="Google Shape;467;p50"/>
          <p:cNvSpPr txBox="1"/>
          <p:nvPr/>
        </p:nvSpPr>
        <p:spPr>
          <a:xfrm>
            <a:off x="3429000" y="3657600"/>
            <a:ext cx="2286000" cy="8302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400"/>
              <a:buFont typeface="Noto Sans Symbols"/>
              <a:buNone/>
            </a:pPr>
            <a:r>
              <a:rPr lang="en-US" sz="2400">
                <a:solidFill>
                  <a:schemeClr val="dk1"/>
                </a:solidFill>
                <a:latin typeface="Times New Roman"/>
                <a:ea typeface="Times New Roman"/>
                <a:cs typeface="Times New Roman"/>
                <a:sym typeface="Times New Roman"/>
              </a:rPr>
              <a:t>ALLOWABLE VARIATION</a:t>
            </a:r>
            <a:endParaRPr/>
          </a:p>
        </p:txBody>
      </p:sp>
      <p:cxnSp>
        <p:nvCxnSpPr>
          <p:cNvPr id="468" name="Google Shape;468;p50"/>
          <p:cNvCxnSpPr/>
          <p:nvPr/>
        </p:nvCxnSpPr>
        <p:spPr>
          <a:xfrm rot="10800000">
            <a:off x="3200400" y="5105400"/>
            <a:ext cx="0" cy="838200"/>
          </a:xfrm>
          <a:prstGeom prst="straightConnector1">
            <a:avLst/>
          </a:prstGeom>
          <a:noFill/>
          <a:ln w="38100" cap="flat" cmpd="sng">
            <a:solidFill>
              <a:schemeClr val="dk1"/>
            </a:solidFill>
            <a:prstDash val="solid"/>
            <a:round/>
            <a:headEnd type="none" w="med" len="med"/>
            <a:tailEnd type="none" w="med" len="med"/>
          </a:ln>
        </p:spPr>
      </p:cxnSp>
      <p:cxnSp>
        <p:nvCxnSpPr>
          <p:cNvPr id="469" name="Google Shape;469;p50"/>
          <p:cNvCxnSpPr/>
          <p:nvPr/>
        </p:nvCxnSpPr>
        <p:spPr>
          <a:xfrm rot="10800000">
            <a:off x="5943600" y="5105400"/>
            <a:ext cx="0" cy="838200"/>
          </a:xfrm>
          <a:prstGeom prst="straightConnector1">
            <a:avLst/>
          </a:prstGeom>
          <a:noFill/>
          <a:ln w="38100" cap="flat" cmpd="sng">
            <a:solidFill>
              <a:schemeClr val="dk1"/>
            </a:solidFill>
            <a:prstDash val="solid"/>
            <a:round/>
            <a:headEnd type="none" w="med" len="med"/>
            <a:tailEnd type="none" w="med" len="med"/>
          </a:ln>
        </p:spPr>
      </p:cxnSp>
      <p:sp>
        <p:nvSpPr>
          <p:cNvPr id="470" name="Google Shape;470;p50"/>
          <p:cNvSpPr txBox="1"/>
          <p:nvPr/>
        </p:nvSpPr>
        <p:spPr>
          <a:xfrm>
            <a:off x="762000" y="5257800"/>
            <a:ext cx="2286000" cy="457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400"/>
              <a:buFont typeface="Noto Sans Symbols"/>
              <a:buNone/>
            </a:pPr>
            <a:r>
              <a:rPr lang="en-US" sz="2400">
                <a:solidFill>
                  <a:schemeClr val="dk1"/>
                </a:solidFill>
                <a:latin typeface="Times New Roman"/>
                <a:ea typeface="Times New Roman"/>
                <a:cs typeface="Times New Roman"/>
                <a:sym typeface="Times New Roman"/>
              </a:rPr>
              <a:t>“BAD”</a:t>
            </a:r>
            <a:endParaRPr/>
          </a:p>
        </p:txBody>
      </p:sp>
      <p:sp>
        <p:nvSpPr>
          <p:cNvPr id="471" name="Google Shape;471;p50"/>
          <p:cNvSpPr txBox="1"/>
          <p:nvPr/>
        </p:nvSpPr>
        <p:spPr>
          <a:xfrm>
            <a:off x="6172200" y="5257800"/>
            <a:ext cx="2286000" cy="4619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400"/>
              <a:buFont typeface="Noto Sans Symbols"/>
              <a:buNone/>
            </a:pPr>
            <a:r>
              <a:rPr lang="en-US" sz="2400">
                <a:solidFill>
                  <a:schemeClr val="dk1"/>
                </a:solidFill>
                <a:latin typeface="Times New Roman"/>
                <a:ea typeface="Times New Roman"/>
                <a:cs typeface="Times New Roman"/>
                <a:sym typeface="Times New Roman"/>
              </a:rPr>
              <a:t>“BAD”</a:t>
            </a:r>
            <a:endParaRPr/>
          </a:p>
        </p:txBody>
      </p:sp>
      <p:sp>
        <p:nvSpPr>
          <p:cNvPr id="472" name="Google Shape;472;p50"/>
          <p:cNvSpPr txBox="1"/>
          <p:nvPr/>
        </p:nvSpPr>
        <p:spPr>
          <a:xfrm>
            <a:off x="3429000" y="5257800"/>
            <a:ext cx="2286000" cy="457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400"/>
              <a:buFont typeface="Noto Sans Symbols"/>
              <a:buNone/>
            </a:pPr>
            <a:r>
              <a:rPr lang="en-US" sz="2400">
                <a:solidFill>
                  <a:schemeClr val="dk1"/>
                </a:solidFill>
                <a:latin typeface="Times New Roman"/>
                <a:ea typeface="Times New Roman"/>
                <a:cs typeface="Times New Roman"/>
                <a:sym typeface="Times New Roman"/>
              </a:rPr>
              <a:t>“GOOD”</a:t>
            </a:r>
            <a:endParaRPr/>
          </a:p>
        </p:txBody>
      </p:sp>
      <p:sp>
        <p:nvSpPr>
          <p:cNvPr id="473" name="Google Shape;473;p50"/>
          <p:cNvSpPr txBox="1"/>
          <p:nvPr/>
        </p:nvSpPr>
        <p:spPr>
          <a:xfrm>
            <a:off x="2895600" y="4724400"/>
            <a:ext cx="358140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b="1">
                <a:solidFill>
                  <a:schemeClr val="lt2"/>
                </a:solidFill>
                <a:latin typeface="Times New Roman"/>
                <a:ea typeface="Times New Roman"/>
                <a:cs typeface="Times New Roman"/>
                <a:sym typeface="Times New Roman"/>
              </a:rPr>
              <a:t>0.9”                                 1.1”</a:t>
            </a:r>
            <a:endParaRPr/>
          </a:p>
        </p:txBody>
      </p:sp>
      <p:sp>
        <p:nvSpPr>
          <p:cNvPr id="26" name="Google Shape;196;p32">
            <a:extLst>
              <a:ext uri="{FF2B5EF4-FFF2-40B4-BE49-F238E27FC236}">
                <a16:creationId xmlns:a16="http://schemas.microsoft.com/office/drawing/2014/main" id="{25D85659-03DF-4A6F-90EE-0B79F0BE4FFA}"/>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
        <p:nvSpPr>
          <p:cNvPr id="2" name="TextBox 1">
            <a:extLst>
              <a:ext uri="{FF2B5EF4-FFF2-40B4-BE49-F238E27FC236}">
                <a16:creationId xmlns:a16="http://schemas.microsoft.com/office/drawing/2014/main" id="{50489DC7-CFE7-499D-9E84-E095FA54081D}"/>
              </a:ext>
            </a:extLst>
          </p:cNvPr>
          <p:cNvSpPr txBox="1"/>
          <p:nvPr/>
        </p:nvSpPr>
        <p:spPr>
          <a:xfrm>
            <a:off x="2903616" y="4744284"/>
            <a:ext cx="3504486" cy="461665"/>
          </a:xfrm>
          <a:prstGeom prst="rect">
            <a:avLst/>
          </a:prstGeom>
          <a:noFill/>
        </p:spPr>
        <p:txBody>
          <a:bodyPr wrap="none" rtlCol="0">
            <a:spAutoFit/>
          </a:bodyPr>
          <a:lstStyle/>
          <a:p>
            <a:r>
              <a:rPr lang="en-US" sz="2400" b="1" dirty="0">
                <a:solidFill>
                  <a:srgbClr val="FF0000"/>
                </a:solidFill>
              </a:rPr>
              <a:t>0.9                            1.1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6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7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7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7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7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3" name="Google Shape;483;p51"/>
          <p:cNvSpPr txBox="1">
            <a:spLocks noGrp="1"/>
          </p:cNvSpPr>
          <p:nvPr>
            <p:ph type="title"/>
          </p:nvPr>
        </p:nvSpPr>
        <p:spPr>
          <a:xfrm>
            <a:off x="457200" y="376304"/>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600" b="1" dirty="0">
                <a:solidFill>
                  <a:srgbClr val="0000CC"/>
                </a:solidFill>
                <a:latin typeface="Calibri"/>
                <a:cs typeface="Calibri"/>
                <a:sym typeface="Calibri"/>
              </a:rPr>
              <a:t>Systems Model of Variation</a:t>
            </a:r>
            <a:endParaRPr sz="3600" dirty="0">
              <a:solidFill>
                <a:srgbClr val="0000CC"/>
              </a:solidFill>
            </a:endParaRPr>
          </a:p>
        </p:txBody>
      </p:sp>
      <p:pic>
        <p:nvPicPr>
          <p:cNvPr id="484" name="Google Shape;484;p51" descr="variation"/>
          <p:cNvPicPr preferRelativeResize="0"/>
          <p:nvPr/>
        </p:nvPicPr>
        <p:blipFill rotWithShape="1">
          <a:blip r:embed="rId3">
            <a:alphaModFix/>
          </a:blip>
          <a:srcRect/>
          <a:stretch/>
        </p:blipFill>
        <p:spPr>
          <a:xfrm>
            <a:off x="1371600" y="1524000"/>
            <a:ext cx="6248400" cy="4437063"/>
          </a:xfrm>
          <a:prstGeom prst="rect">
            <a:avLst/>
          </a:prstGeom>
          <a:noFill/>
          <a:ln>
            <a:noFill/>
          </a:ln>
        </p:spPr>
      </p:pic>
      <p:sp>
        <p:nvSpPr>
          <p:cNvPr id="485" name="Google Shape;485;p51"/>
          <p:cNvSpPr txBox="1"/>
          <p:nvPr/>
        </p:nvSpPr>
        <p:spPr>
          <a:xfrm>
            <a:off x="2667000" y="5029200"/>
            <a:ext cx="184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sp>
        <p:nvSpPr>
          <p:cNvPr id="486" name="Google Shape;486;p51"/>
          <p:cNvSpPr txBox="1"/>
          <p:nvPr/>
        </p:nvSpPr>
        <p:spPr>
          <a:xfrm>
            <a:off x="2514600" y="4953000"/>
            <a:ext cx="819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LSL</a:t>
            </a:r>
            <a:endParaRPr/>
          </a:p>
        </p:txBody>
      </p:sp>
      <p:sp>
        <p:nvSpPr>
          <p:cNvPr id="487" name="Google Shape;487;p51"/>
          <p:cNvSpPr txBox="1"/>
          <p:nvPr/>
        </p:nvSpPr>
        <p:spPr>
          <a:xfrm>
            <a:off x="6629400" y="5410200"/>
            <a:ext cx="184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sp>
        <p:nvSpPr>
          <p:cNvPr id="488" name="Google Shape;488;p51"/>
          <p:cNvSpPr txBox="1"/>
          <p:nvPr/>
        </p:nvSpPr>
        <p:spPr>
          <a:xfrm>
            <a:off x="6400800" y="4953000"/>
            <a:ext cx="925513"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USL</a:t>
            </a:r>
            <a:endParaRPr/>
          </a:p>
        </p:txBody>
      </p:sp>
      <p:sp>
        <p:nvSpPr>
          <p:cNvPr id="489" name="Google Shape;489;p51"/>
          <p:cNvSpPr txBox="1"/>
          <p:nvPr/>
        </p:nvSpPr>
        <p:spPr>
          <a:xfrm>
            <a:off x="4572000" y="4953000"/>
            <a:ext cx="492125"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T</a:t>
            </a:r>
            <a:endParaRPr/>
          </a:p>
        </p:txBody>
      </p:sp>
      <p:cxnSp>
        <p:nvCxnSpPr>
          <p:cNvPr id="490" name="Google Shape;490;p51"/>
          <p:cNvCxnSpPr/>
          <p:nvPr/>
        </p:nvCxnSpPr>
        <p:spPr>
          <a:xfrm>
            <a:off x="6705600" y="4343400"/>
            <a:ext cx="0" cy="838200"/>
          </a:xfrm>
          <a:prstGeom prst="straightConnector1">
            <a:avLst/>
          </a:prstGeom>
          <a:noFill/>
          <a:ln w="12700" cap="flat" cmpd="sng">
            <a:solidFill>
              <a:schemeClr val="dk1"/>
            </a:solidFill>
            <a:prstDash val="solid"/>
            <a:round/>
            <a:headEnd type="none" w="med" len="med"/>
            <a:tailEnd type="none" w="med" len="med"/>
          </a:ln>
        </p:spPr>
      </p:cxnSp>
      <p:cxnSp>
        <p:nvCxnSpPr>
          <p:cNvPr id="491" name="Google Shape;491;p51"/>
          <p:cNvCxnSpPr/>
          <p:nvPr/>
        </p:nvCxnSpPr>
        <p:spPr>
          <a:xfrm>
            <a:off x="2743200" y="4343400"/>
            <a:ext cx="0" cy="762000"/>
          </a:xfrm>
          <a:prstGeom prst="straightConnector1">
            <a:avLst/>
          </a:prstGeom>
          <a:noFill/>
          <a:ln w="12700" cap="flat" cmpd="sng">
            <a:solidFill>
              <a:schemeClr val="dk1"/>
            </a:solidFill>
            <a:prstDash val="solid"/>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500" name="Google Shape;500;p52"/>
          <p:cNvSpPr txBox="1">
            <a:spLocks noGrp="1"/>
          </p:cNvSpPr>
          <p:nvPr>
            <p:ph type="title"/>
          </p:nvPr>
        </p:nvSpPr>
        <p:spPr>
          <a:xfrm>
            <a:off x="457200" y="348168"/>
            <a:ext cx="8229600" cy="990600"/>
          </a:xfrm>
          <a:prstGeom prst="rect">
            <a:avLst/>
          </a:prstGeom>
          <a:noFill/>
          <a:ln>
            <a:noFill/>
          </a:ln>
        </p:spPr>
        <p:txBody>
          <a:bodyPr spcFirstLastPara="1" wrap="square" lIns="91425" tIns="45700" rIns="91425" bIns="45700" anchor="ctr" anchorCtr="1">
            <a:noAutofit/>
          </a:bodyPr>
          <a:lstStyle/>
          <a:p>
            <a:pPr lvl="0" algn="ctr">
              <a:lnSpc>
                <a:spcPct val="90000"/>
              </a:lnSpc>
              <a:buClr>
                <a:schemeClr val="dk1"/>
              </a:buClr>
              <a:buSzPts val="3200"/>
            </a:pPr>
            <a:r>
              <a:rPr lang="en-US" sz="3600" b="1" dirty="0">
                <a:solidFill>
                  <a:srgbClr val="0000CC"/>
                </a:solidFill>
                <a:latin typeface="Calibri"/>
                <a:cs typeface="Calibri"/>
                <a:sym typeface="Calibri"/>
              </a:rPr>
              <a:t>Systems Model of Variation</a:t>
            </a:r>
            <a:endParaRPr sz="3600" dirty="0">
              <a:solidFill>
                <a:srgbClr val="0000CC"/>
              </a:solidFill>
            </a:endParaRPr>
          </a:p>
        </p:txBody>
      </p:sp>
      <p:pic>
        <p:nvPicPr>
          <p:cNvPr id="501" name="Google Shape;501;p52" descr="variation"/>
          <p:cNvPicPr preferRelativeResize="0"/>
          <p:nvPr/>
        </p:nvPicPr>
        <p:blipFill rotWithShape="1">
          <a:blip r:embed="rId3">
            <a:alphaModFix/>
          </a:blip>
          <a:srcRect/>
          <a:stretch/>
        </p:blipFill>
        <p:spPr>
          <a:xfrm>
            <a:off x="1371600" y="1524000"/>
            <a:ext cx="6248400" cy="4437063"/>
          </a:xfrm>
          <a:prstGeom prst="rect">
            <a:avLst/>
          </a:prstGeom>
          <a:noFill/>
          <a:ln>
            <a:noFill/>
          </a:ln>
        </p:spPr>
      </p:pic>
      <p:sp>
        <p:nvSpPr>
          <p:cNvPr id="502" name="Google Shape;502;p52"/>
          <p:cNvSpPr txBox="1"/>
          <p:nvPr/>
        </p:nvSpPr>
        <p:spPr>
          <a:xfrm>
            <a:off x="2667000" y="5029200"/>
            <a:ext cx="184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sp>
        <p:nvSpPr>
          <p:cNvPr id="503" name="Google Shape;503;p52"/>
          <p:cNvSpPr txBox="1"/>
          <p:nvPr/>
        </p:nvSpPr>
        <p:spPr>
          <a:xfrm>
            <a:off x="2514600" y="4953000"/>
            <a:ext cx="819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LSL</a:t>
            </a:r>
            <a:endParaRPr/>
          </a:p>
        </p:txBody>
      </p:sp>
      <p:sp>
        <p:nvSpPr>
          <p:cNvPr id="504" name="Google Shape;504;p52"/>
          <p:cNvSpPr txBox="1"/>
          <p:nvPr/>
        </p:nvSpPr>
        <p:spPr>
          <a:xfrm>
            <a:off x="6629400" y="5410200"/>
            <a:ext cx="184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sp>
        <p:nvSpPr>
          <p:cNvPr id="505" name="Google Shape;505;p52"/>
          <p:cNvSpPr txBox="1"/>
          <p:nvPr/>
        </p:nvSpPr>
        <p:spPr>
          <a:xfrm>
            <a:off x="6400800" y="4953000"/>
            <a:ext cx="925513"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USL</a:t>
            </a:r>
            <a:endParaRPr/>
          </a:p>
        </p:txBody>
      </p:sp>
      <p:sp>
        <p:nvSpPr>
          <p:cNvPr id="506" name="Google Shape;506;p52"/>
          <p:cNvSpPr txBox="1"/>
          <p:nvPr/>
        </p:nvSpPr>
        <p:spPr>
          <a:xfrm>
            <a:off x="4572000" y="4953000"/>
            <a:ext cx="492125"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T</a:t>
            </a:r>
            <a:endParaRPr/>
          </a:p>
        </p:txBody>
      </p:sp>
      <p:cxnSp>
        <p:nvCxnSpPr>
          <p:cNvPr id="507" name="Google Shape;507;p52"/>
          <p:cNvCxnSpPr/>
          <p:nvPr/>
        </p:nvCxnSpPr>
        <p:spPr>
          <a:xfrm>
            <a:off x="6705600" y="4343400"/>
            <a:ext cx="0" cy="838200"/>
          </a:xfrm>
          <a:prstGeom prst="straightConnector1">
            <a:avLst/>
          </a:prstGeom>
          <a:noFill/>
          <a:ln w="12700" cap="flat" cmpd="sng">
            <a:solidFill>
              <a:schemeClr val="dk1"/>
            </a:solidFill>
            <a:prstDash val="solid"/>
            <a:round/>
            <a:headEnd type="none" w="med" len="med"/>
            <a:tailEnd type="none" w="med" len="med"/>
          </a:ln>
        </p:spPr>
      </p:cxnSp>
      <p:cxnSp>
        <p:nvCxnSpPr>
          <p:cNvPr id="508" name="Google Shape;508;p52"/>
          <p:cNvCxnSpPr/>
          <p:nvPr/>
        </p:nvCxnSpPr>
        <p:spPr>
          <a:xfrm>
            <a:off x="2743200" y="4343400"/>
            <a:ext cx="0" cy="762000"/>
          </a:xfrm>
          <a:prstGeom prst="straightConnector1">
            <a:avLst/>
          </a:prstGeom>
          <a:noFill/>
          <a:ln w="12700" cap="flat" cmpd="sng">
            <a:solidFill>
              <a:schemeClr val="dk1"/>
            </a:solidFill>
            <a:prstDash val="solid"/>
            <a:round/>
            <a:headEnd type="none" w="med" len="med"/>
            <a:tailEnd type="none" w="med" len="med"/>
          </a:ln>
        </p:spPr>
      </p:cxnSp>
      <p:sp>
        <p:nvSpPr>
          <p:cNvPr id="509" name="Google Shape;509;p52"/>
          <p:cNvSpPr txBox="1"/>
          <p:nvPr/>
        </p:nvSpPr>
        <p:spPr>
          <a:xfrm>
            <a:off x="5851525" y="4484417"/>
            <a:ext cx="438150" cy="701675"/>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2800"/>
              <a:buFont typeface="Noto Sans Symbols"/>
              <a:buNone/>
            </a:pPr>
            <a:r>
              <a:rPr lang="en-US" sz="4000" b="1" dirty="0">
                <a:solidFill>
                  <a:srgbClr val="FF0000"/>
                </a:solidFill>
                <a:latin typeface="Times New Roman"/>
                <a:ea typeface="Times New Roman"/>
                <a:cs typeface="Times New Roman"/>
                <a:sym typeface="Times New Roman"/>
              </a:rPr>
              <a:t>x</a:t>
            </a:r>
            <a:endParaRPr dirty="0"/>
          </a:p>
        </p:txBody>
      </p:sp>
      <p:sp>
        <p:nvSpPr>
          <p:cNvPr id="13" name="Google Shape;196;p32">
            <a:extLst>
              <a:ext uri="{FF2B5EF4-FFF2-40B4-BE49-F238E27FC236}">
                <a16:creationId xmlns:a16="http://schemas.microsoft.com/office/drawing/2014/main" id="{E83ECBC5-0B41-4B8C-8731-7E0BE93A39D9}"/>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9" name="Google Shape;519;p53"/>
          <p:cNvSpPr txBox="1">
            <a:spLocks noGrp="1"/>
          </p:cNvSpPr>
          <p:nvPr>
            <p:ph type="title"/>
          </p:nvPr>
        </p:nvSpPr>
        <p:spPr>
          <a:xfrm>
            <a:off x="457200" y="334100"/>
            <a:ext cx="8229600" cy="990600"/>
          </a:xfrm>
          <a:prstGeom prst="rect">
            <a:avLst/>
          </a:prstGeom>
          <a:noFill/>
          <a:ln>
            <a:noFill/>
          </a:ln>
        </p:spPr>
        <p:txBody>
          <a:bodyPr spcFirstLastPara="1" wrap="square" lIns="91425" tIns="45700" rIns="91425" bIns="45700" anchor="ctr" anchorCtr="1">
            <a:noAutofit/>
          </a:bodyPr>
          <a:lstStyle/>
          <a:p>
            <a:pPr lvl="0" algn="ctr">
              <a:lnSpc>
                <a:spcPct val="90000"/>
              </a:lnSpc>
              <a:buClr>
                <a:schemeClr val="dk1"/>
              </a:buClr>
              <a:buSzPts val="3200"/>
            </a:pPr>
            <a:r>
              <a:rPr lang="en-US" sz="3600" b="1" dirty="0">
                <a:solidFill>
                  <a:srgbClr val="0000CC"/>
                </a:solidFill>
                <a:latin typeface="Calibri"/>
                <a:cs typeface="Calibri"/>
                <a:sym typeface="Calibri"/>
              </a:rPr>
              <a:t>Systems Model of Variation</a:t>
            </a:r>
            <a:endParaRPr sz="3600" dirty="0">
              <a:solidFill>
                <a:srgbClr val="0000CC"/>
              </a:solidFill>
            </a:endParaRPr>
          </a:p>
        </p:txBody>
      </p:sp>
      <p:pic>
        <p:nvPicPr>
          <p:cNvPr id="520" name="Google Shape;520;p53" descr="variation"/>
          <p:cNvPicPr preferRelativeResize="0"/>
          <p:nvPr/>
        </p:nvPicPr>
        <p:blipFill rotWithShape="1">
          <a:blip r:embed="rId3">
            <a:alphaModFix/>
          </a:blip>
          <a:srcRect/>
          <a:stretch/>
        </p:blipFill>
        <p:spPr>
          <a:xfrm>
            <a:off x="1371600" y="1524000"/>
            <a:ext cx="6248400" cy="4437063"/>
          </a:xfrm>
          <a:prstGeom prst="rect">
            <a:avLst/>
          </a:prstGeom>
          <a:noFill/>
          <a:ln>
            <a:noFill/>
          </a:ln>
        </p:spPr>
      </p:pic>
      <p:sp>
        <p:nvSpPr>
          <p:cNvPr id="521" name="Google Shape;521;p53"/>
          <p:cNvSpPr txBox="1"/>
          <p:nvPr/>
        </p:nvSpPr>
        <p:spPr>
          <a:xfrm>
            <a:off x="2667000" y="5029200"/>
            <a:ext cx="184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sp>
        <p:nvSpPr>
          <p:cNvPr id="522" name="Google Shape;522;p53"/>
          <p:cNvSpPr txBox="1"/>
          <p:nvPr/>
        </p:nvSpPr>
        <p:spPr>
          <a:xfrm>
            <a:off x="2514600" y="4953000"/>
            <a:ext cx="819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LSL</a:t>
            </a:r>
            <a:endParaRPr/>
          </a:p>
        </p:txBody>
      </p:sp>
      <p:sp>
        <p:nvSpPr>
          <p:cNvPr id="523" name="Google Shape;523;p53"/>
          <p:cNvSpPr txBox="1"/>
          <p:nvPr/>
        </p:nvSpPr>
        <p:spPr>
          <a:xfrm>
            <a:off x="6629400" y="5410200"/>
            <a:ext cx="184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sp>
        <p:nvSpPr>
          <p:cNvPr id="524" name="Google Shape;524;p53"/>
          <p:cNvSpPr txBox="1"/>
          <p:nvPr/>
        </p:nvSpPr>
        <p:spPr>
          <a:xfrm>
            <a:off x="6400800" y="4953000"/>
            <a:ext cx="925513"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USL</a:t>
            </a:r>
            <a:endParaRPr/>
          </a:p>
        </p:txBody>
      </p:sp>
      <p:sp>
        <p:nvSpPr>
          <p:cNvPr id="525" name="Google Shape;525;p53"/>
          <p:cNvSpPr txBox="1"/>
          <p:nvPr/>
        </p:nvSpPr>
        <p:spPr>
          <a:xfrm>
            <a:off x="4572000" y="4953000"/>
            <a:ext cx="492125"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T</a:t>
            </a:r>
            <a:endParaRPr/>
          </a:p>
        </p:txBody>
      </p:sp>
      <p:cxnSp>
        <p:nvCxnSpPr>
          <p:cNvPr id="526" name="Google Shape;526;p53"/>
          <p:cNvCxnSpPr/>
          <p:nvPr/>
        </p:nvCxnSpPr>
        <p:spPr>
          <a:xfrm>
            <a:off x="6705600" y="4343400"/>
            <a:ext cx="0" cy="838200"/>
          </a:xfrm>
          <a:prstGeom prst="straightConnector1">
            <a:avLst/>
          </a:prstGeom>
          <a:noFill/>
          <a:ln w="12700" cap="flat" cmpd="sng">
            <a:solidFill>
              <a:schemeClr val="dk1"/>
            </a:solidFill>
            <a:prstDash val="solid"/>
            <a:round/>
            <a:headEnd type="none" w="med" len="med"/>
            <a:tailEnd type="none" w="med" len="med"/>
          </a:ln>
        </p:spPr>
      </p:cxnSp>
      <p:cxnSp>
        <p:nvCxnSpPr>
          <p:cNvPr id="527" name="Google Shape;527;p53"/>
          <p:cNvCxnSpPr/>
          <p:nvPr/>
        </p:nvCxnSpPr>
        <p:spPr>
          <a:xfrm>
            <a:off x="2743200" y="4343400"/>
            <a:ext cx="0" cy="762000"/>
          </a:xfrm>
          <a:prstGeom prst="straightConnector1">
            <a:avLst/>
          </a:prstGeom>
          <a:noFill/>
          <a:ln w="12700" cap="flat" cmpd="sng">
            <a:solidFill>
              <a:schemeClr val="dk1"/>
            </a:solidFill>
            <a:prstDash val="solid"/>
            <a:round/>
            <a:headEnd type="none" w="med" len="med"/>
            <a:tailEnd type="none" w="med" len="med"/>
          </a:ln>
        </p:spPr>
      </p:cxnSp>
      <p:sp>
        <p:nvSpPr>
          <p:cNvPr id="528" name="Google Shape;528;p53"/>
          <p:cNvSpPr txBox="1"/>
          <p:nvPr/>
        </p:nvSpPr>
        <p:spPr>
          <a:xfrm>
            <a:off x="3352800" y="4501660"/>
            <a:ext cx="438150" cy="701675"/>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2800"/>
              <a:buFont typeface="Noto Sans Symbols"/>
              <a:buNone/>
            </a:pPr>
            <a:r>
              <a:rPr lang="en-US" sz="4000" b="1" dirty="0">
                <a:solidFill>
                  <a:srgbClr val="FF0000"/>
                </a:solidFill>
                <a:latin typeface="Times New Roman"/>
                <a:ea typeface="Times New Roman"/>
                <a:cs typeface="Times New Roman"/>
                <a:sym typeface="Times New Roman"/>
              </a:rPr>
              <a:t>x</a:t>
            </a:r>
            <a:endParaRPr dirty="0"/>
          </a:p>
        </p:txBody>
      </p:sp>
      <p:sp>
        <p:nvSpPr>
          <p:cNvPr id="13" name="Google Shape;196;p32">
            <a:extLst>
              <a:ext uri="{FF2B5EF4-FFF2-40B4-BE49-F238E27FC236}">
                <a16:creationId xmlns:a16="http://schemas.microsoft.com/office/drawing/2014/main" id="{D7805841-7852-4159-B5C5-655BE37D6C92}"/>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6" name="Google Shape;536;p54"/>
          <p:cNvSpPr txBox="1"/>
          <p:nvPr/>
        </p:nvSpPr>
        <p:spPr>
          <a:xfrm>
            <a:off x="1600200" y="2317750"/>
            <a:ext cx="5867400" cy="730250"/>
          </a:xfrm>
          <a:prstGeom prst="rect">
            <a:avLst/>
          </a:prstGeom>
          <a:noFill/>
          <a:ln w="28575" cap="flat" cmpd="sng">
            <a:solidFill>
              <a:schemeClr val="lt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rgbClr val="990000"/>
              </a:buClr>
              <a:buSzPts val="4000"/>
              <a:buFont typeface="Noto Sans Symbols"/>
              <a:buNone/>
            </a:pPr>
            <a:r>
              <a:rPr lang="en-US" sz="4000" b="1">
                <a:solidFill>
                  <a:srgbClr val="990000"/>
                </a:solidFill>
                <a:latin typeface="Times New Roman"/>
                <a:ea typeface="Times New Roman"/>
                <a:cs typeface="Times New Roman"/>
                <a:sym typeface="Times New Roman"/>
              </a:rPr>
              <a:t>WHAT IS QUALITY?</a:t>
            </a:r>
            <a:endParaRPr/>
          </a:p>
        </p:txBody>
      </p:sp>
      <p:sp>
        <p:nvSpPr>
          <p:cNvPr id="537" name="Google Shape;537;p54"/>
          <p:cNvSpPr/>
          <p:nvPr/>
        </p:nvSpPr>
        <p:spPr>
          <a:xfrm>
            <a:off x="1371600" y="1905000"/>
            <a:ext cx="6324600" cy="1600200"/>
          </a:xfrm>
          <a:prstGeom prst="rect">
            <a:avLst/>
          </a:prstGeom>
          <a:noFill/>
          <a:ln w="127000" cap="flat" cmpd="sng">
            <a:solidFill>
              <a:srgbClr val="99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a:solidFill>
                <a:schemeClr val="dk2"/>
              </a:solidFill>
              <a:latin typeface="Times New Roman"/>
              <a:ea typeface="Times New Roman"/>
              <a:cs typeface="Times New Roman"/>
              <a:sym typeface="Times New Roman"/>
            </a:endParaRPr>
          </a:p>
          <a:p>
            <a:pPr marL="0" marR="0" lvl="0" indent="0" algn="l" rtl="0">
              <a:spcBef>
                <a:spcPts val="440"/>
              </a:spcBef>
              <a:spcAft>
                <a:spcPts val="0"/>
              </a:spcAft>
              <a:buClr>
                <a:schemeClr val="lt2"/>
              </a:buClr>
              <a:buSzPts val="1540"/>
              <a:buFont typeface="Noto Sans Symbols"/>
              <a:buNone/>
            </a:pPr>
            <a:endParaRPr sz="2200">
              <a:solidFill>
                <a:schemeClr val="dk2"/>
              </a:solidFill>
              <a:latin typeface="Times New Roman"/>
              <a:ea typeface="Times New Roman"/>
              <a:cs typeface="Times New Roman"/>
              <a:sym typeface="Times New Roman"/>
            </a:endParaRPr>
          </a:p>
        </p:txBody>
      </p:sp>
      <p:pic>
        <p:nvPicPr>
          <p:cNvPr id="538" name="Google Shape;538;p54" descr="C:\Users\User\Documents\QSG\QSGlogoFinal.jpg"/>
          <p:cNvPicPr preferRelativeResize="0"/>
          <p:nvPr/>
        </p:nvPicPr>
        <p:blipFill rotWithShape="1">
          <a:blip r:embed="rId3">
            <a:alphaModFix/>
          </a:blip>
          <a:srcRect/>
          <a:stretch/>
        </p:blipFill>
        <p:spPr>
          <a:xfrm>
            <a:off x="7086600" y="4953000"/>
            <a:ext cx="1752600" cy="1514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5" name="Google Shape;545;p55"/>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00CC"/>
              </a:buClr>
              <a:buSzPts val="4000"/>
              <a:buFont typeface="Calibri"/>
              <a:buNone/>
            </a:pPr>
            <a:r>
              <a:rPr lang="en-US" sz="4000" b="1" dirty="0">
                <a:solidFill>
                  <a:srgbClr val="0000CC"/>
                </a:solidFill>
              </a:rPr>
              <a:t>NEW DEFINITIONS</a:t>
            </a:r>
            <a:endParaRPr b="1" dirty="0"/>
          </a:p>
        </p:txBody>
      </p:sp>
      <p:sp>
        <p:nvSpPr>
          <p:cNvPr id="546" name="Google Shape;546;p55"/>
          <p:cNvSpPr txBox="1">
            <a:spLocks noGrp="1"/>
          </p:cNvSpPr>
          <p:nvPr>
            <p:ph type="body" idx="1"/>
          </p:nvPr>
        </p:nvSpPr>
        <p:spPr>
          <a:xfrm>
            <a:off x="381000" y="1828800"/>
            <a:ext cx="8534400" cy="4302125"/>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0000CC"/>
              </a:buClr>
              <a:buSzPts val="3200"/>
              <a:buFont typeface="Noto Sans Symbols"/>
              <a:buNone/>
            </a:pPr>
            <a:r>
              <a:rPr lang="en-US" sz="3200" b="1">
                <a:solidFill>
                  <a:srgbClr val="0000CC"/>
                </a:solidFill>
              </a:rPr>
              <a:t>Quality</a:t>
            </a:r>
            <a:r>
              <a:rPr lang="en-US" sz="3200" b="1"/>
              <a:t>		</a:t>
            </a:r>
            <a:r>
              <a:rPr lang="en-US" sz="3200" b="1" i="1"/>
              <a:t>Minimal variation</a:t>
            </a:r>
            <a:r>
              <a:rPr lang="en-US" sz="3200" b="1"/>
              <a:t> around some</a:t>
            </a:r>
            <a:endParaRPr/>
          </a:p>
          <a:p>
            <a:pPr marL="228600" lvl="0" indent="-228600" algn="l" rtl="0">
              <a:lnSpc>
                <a:spcPct val="90000"/>
              </a:lnSpc>
              <a:spcBef>
                <a:spcPts val="1000"/>
              </a:spcBef>
              <a:spcAft>
                <a:spcPts val="0"/>
              </a:spcAft>
              <a:buClr>
                <a:schemeClr val="dk1"/>
              </a:buClr>
              <a:buSzPts val="3200"/>
              <a:buFont typeface="Noto Sans Symbols"/>
              <a:buNone/>
            </a:pPr>
            <a:r>
              <a:rPr lang="en-US" sz="3200" b="1"/>
              <a:t>				target or optimum value</a:t>
            </a:r>
            <a:endParaRPr/>
          </a:p>
          <a:p>
            <a:pPr marL="228600" lvl="0" indent="-228600" algn="l" rtl="0">
              <a:lnSpc>
                <a:spcPct val="90000"/>
              </a:lnSpc>
              <a:spcBef>
                <a:spcPts val="1000"/>
              </a:spcBef>
              <a:spcAft>
                <a:spcPts val="0"/>
              </a:spcAft>
              <a:buClr>
                <a:schemeClr val="dk1"/>
              </a:buClr>
              <a:buSzPts val="3200"/>
              <a:buFont typeface="Noto Sans Symbols"/>
              <a:buNone/>
            </a:pPr>
            <a:endParaRPr sz="3200" b="1"/>
          </a:p>
          <a:p>
            <a:pPr marL="228600" lvl="0" indent="-228600" algn="l" rtl="0">
              <a:lnSpc>
                <a:spcPct val="90000"/>
              </a:lnSpc>
              <a:spcBef>
                <a:spcPts val="1000"/>
              </a:spcBef>
              <a:spcAft>
                <a:spcPts val="0"/>
              </a:spcAft>
              <a:buClr>
                <a:srgbClr val="0000CC"/>
              </a:buClr>
              <a:buSzPts val="3200"/>
              <a:buFont typeface="Noto Sans Symbols"/>
              <a:buNone/>
            </a:pPr>
            <a:r>
              <a:rPr lang="en-US" sz="3200" b="1">
                <a:solidFill>
                  <a:srgbClr val="0000CC"/>
                </a:solidFill>
              </a:rPr>
              <a:t>Quality</a:t>
            </a:r>
            <a:r>
              <a:rPr lang="en-US" sz="3200" b="1"/>
              <a:t>		</a:t>
            </a:r>
            <a:r>
              <a:rPr lang="en-US" sz="3200" b="1" i="1"/>
              <a:t>Reduced variation</a:t>
            </a:r>
            <a:r>
              <a:rPr lang="en-US" sz="3200" b="1"/>
              <a:t> over time</a:t>
            </a:r>
            <a:endParaRPr/>
          </a:p>
          <a:p>
            <a:pPr marL="228600" lvl="0" indent="-228600" algn="l" rtl="0">
              <a:lnSpc>
                <a:spcPct val="90000"/>
              </a:lnSpc>
              <a:spcBef>
                <a:spcPts val="1000"/>
              </a:spcBef>
              <a:spcAft>
                <a:spcPts val="0"/>
              </a:spcAft>
              <a:buClr>
                <a:srgbClr val="0000CC"/>
              </a:buClr>
              <a:buSzPts val="3200"/>
              <a:buFont typeface="Noto Sans Symbols"/>
              <a:buNone/>
            </a:pPr>
            <a:r>
              <a:rPr lang="en-US" sz="3200" b="1">
                <a:solidFill>
                  <a:srgbClr val="0000CC"/>
                </a:solidFill>
              </a:rPr>
              <a:t>Improvement</a:t>
            </a:r>
            <a:r>
              <a:rPr lang="en-US" sz="3200" b="1"/>
              <a:t>	around some target or optimum</a:t>
            </a:r>
            <a:endParaRPr/>
          </a:p>
          <a:p>
            <a:pPr marL="228600" lvl="0" indent="-228600" algn="l" rtl="0">
              <a:lnSpc>
                <a:spcPct val="90000"/>
              </a:lnSpc>
              <a:spcBef>
                <a:spcPts val="1000"/>
              </a:spcBef>
              <a:spcAft>
                <a:spcPts val="0"/>
              </a:spcAft>
              <a:buClr>
                <a:schemeClr val="dk1"/>
              </a:buClr>
              <a:buSzPts val="3200"/>
              <a:buFont typeface="Noto Sans Symbols"/>
              <a:buNone/>
            </a:pPr>
            <a:r>
              <a:rPr lang="en-US" sz="3200" b="1"/>
              <a:t>				value</a:t>
            </a:r>
            <a:endParaRPr/>
          </a:p>
          <a:p>
            <a:pPr marL="228600" lvl="0" indent="-228600" algn="l" rtl="0">
              <a:lnSpc>
                <a:spcPct val="90000"/>
              </a:lnSpc>
              <a:spcBef>
                <a:spcPts val="1000"/>
              </a:spcBef>
              <a:spcAft>
                <a:spcPts val="0"/>
              </a:spcAft>
              <a:buClr>
                <a:schemeClr val="dk1"/>
              </a:buClr>
              <a:buSzPts val="2800"/>
              <a:buFont typeface="Noto Sans Symbols"/>
              <a:buNone/>
            </a:pPr>
            <a:endParaRPr b="1"/>
          </a:p>
        </p:txBody>
      </p:sp>
      <p:sp>
        <p:nvSpPr>
          <p:cNvPr id="5" name="Google Shape;196;p32">
            <a:extLst>
              <a:ext uri="{FF2B5EF4-FFF2-40B4-BE49-F238E27FC236}">
                <a16:creationId xmlns:a16="http://schemas.microsoft.com/office/drawing/2014/main" id="{E00729A9-1BA6-47E2-8C7D-D733447B3448}"/>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4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4" name="Google Shape;554;p56"/>
          <p:cNvSpPr txBox="1">
            <a:spLocks noGrp="1"/>
          </p:cNvSpPr>
          <p:nvPr>
            <p:ph type="title"/>
          </p:nvPr>
        </p:nvSpPr>
        <p:spPr>
          <a:xfrm>
            <a:off x="457200" y="457200"/>
            <a:ext cx="8229600" cy="990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00CC"/>
              </a:buClr>
              <a:buSzPts val="4400"/>
              <a:buFont typeface="Calibri"/>
              <a:buNone/>
            </a:pPr>
            <a:r>
              <a:rPr lang="en-US" sz="3600" b="1" dirty="0">
                <a:solidFill>
                  <a:srgbClr val="0000CC"/>
                </a:solidFill>
              </a:rPr>
              <a:t>QUESTIONS TO ADDRESS </a:t>
            </a:r>
            <a:br>
              <a:rPr lang="en-US" sz="3600" b="1" dirty="0">
                <a:solidFill>
                  <a:srgbClr val="0000CC"/>
                </a:solidFill>
              </a:rPr>
            </a:br>
            <a:r>
              <a:rPr lang="en-US" sz="3600" b="1" dirty="0">
                <a:solidFill>
                  <a:srgbClr val="0000CC"/>
                </a:solidFill>
              </a:rPr>
              <a:t>VIA SYSTEMS THINKING</a:t>
            </a:r>
            <a:endParaRPr sz="3600" b="1" dirty="0"/>
          </a:p>
        </p:txBody>
      </p:sp>
      <p:sp>
        <p:nvSpPr>
          <p:cNvPr id="555" name="Google Shape;555;p56"/>
          <p:cNvSpPr txBox="1">
            <a:spLocks noGrp="1"/>
          </p:cNvSpPr>
          <p:nvPr>
            <p:ph type="body" idx="1"/>
          </p:nvPr>
        </p:nvSpPr>
        <p:spPr>
          <a:xfrm>
            <a:off x="1219200" y="1828800"/>
            <a:ext cx="7543800" cy="430212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None/>
            </a:pPr>
            <a:r>
              <a:rPr lang="en-US" sz="3200" b="1" dirty="0"/>
              <a:t>1. Who are our </a:t>
            </a:r>
            <a:r>
              <a:rPr lang="en-US" sz="3200" b="1" i="1" dirty="0"/>
              <a:t>customers?</a:t>
            </a:r>
            <a:endParaRPr dirty="0"/>
          </a:p>
          <a:p>
            <a:pPr marL="0" lvl="0" indent="0" algn="l" rtl="0">
              <a:lnSpc>
                <a:spcPct val="90000"/>
              </a:lnSpc>
              <a:spcBef>
                <a:spcPts val="1000"/>
              </a:spcBef>
              <a:spcAft>
                <a:spcPts val="0"/>
              </a:spcAft>
              <a:buClr>
                <a:schemeClr val="dk1"/>
              </a:buClr>
              <a:buSzPts val="3200"/>
              <a:buNone/>
            </a:pPr>
            <a:r>
              <a:rPr lang="en-US" sz="3200" b="1" dirty="0"/>
              <a:t>2. What are their </a:t>
            </a:r>
            <a:r>
              <a:rPr lang="en-US" sz="3200" b="1" i="1" dirty="0"/>
              <a:t>needs?</a:t>
            </a:r>
            <a:endParaRPr dirty="0"/>
          </a:p>
          <a:p>
            <a:pPr marL="0" lvl="0" indent="0" algn="l" rtl="0">
              <a:lnSpc>
                <a:spcPct val="90000"/>
              </a:lnSpc>
              <a:spcBef>
                <a:spcPts val="1000"/>
              </a:spcBef>
              <a:spcAft>
                <a:spcPts val="0"/>
              </a:spcAft>
              <a:buClr>
                <a:schemeClr val="dk1"/>
              </a:buClr>
              <a:buSzPts val="3200"/>
              <a:buNone/>
            </a:pPr>
            <a:r>
              <a:rPr lang="en-US" sz="3200" b="1" dirty="0"/>
              <a:t>3. How can we best meet those needs...</a:t>
            </a:r>
            <a:endParaRPr dirty="0"/>
          </a:p>
          <a:p>
            <a:pPr marL="742950" lvl="1" indent="-285750" algn="l" rtl="0">
              <a:lnSpc>
                <a:spcPct val="90000"/>
              </a:lnSpc>
              <a:spcBef>
                <a:spcPts val="500"/>
              </a:spcBef>
              <a:spcAft>
                <a:spcPts val="0"/>
              </a:spcAft>
              <a:buClr>
                <a:schemeClr val="dk1"/>
              </a:buClr>
              <a:buSzPts val="2800"/>
              <a:buChar char="•"/>
            </a:pPr>
            <a:r>
              <a:rPr lang="en-US" sz="2800" b="1" dirty="0"/>
              <a:t>Showing </a:t>
            </a:r>
            <a:r>
              <a:rPr lang="en-US" sz="2800" b="1" i="1" dirty="0"/>
              <a:t>minimal variation?</a:t>
            </a:r>
            <a:endParaRPr dirty="0"/>
          </a:p>
          <a:p>
            <a:pPr marL="742950" lvl="1" indent="-285750" algn="l" rtl="0">
              <a:lnSpc>
                <a:spcPct val="90000"/>
              </a:lnSpc>
              <a:spcBef>
                <a:spcPts val="500"/>
              </a:spcBef>
              <a:spcAft>
                <a:spcPts val="0"/>
              </a:spcAft>
              <a:buClr>
                <a:schemeClr val="dk1"/>
              </a:buClr>
              <a:buSzPts val="2800"/>
              <a:buChar char="•"/>
            </a:pPr>
            <a:r>
              <a:rPr lang="en-US" sz="2800" b="1" dirty="0"/>
              <a:t>And</a:t>
            </a:r>
            <a:r>
              <a:rPr lang="en-US" sz="2800" b="1" i="1" dirty="0"/>
              <a:t> continuous improvement?</a:t>
            </a:r>
            <a:endParaRPr dirty="0"/>
          </a:p>
          <a:p>
            <a:pPr marL="533400" lvl="0" indent="-533400" algn="l" rtl="0">
              <a:lnSpc>
                <a:spcPct val="90000"/>
              </a:lnSpc>
              <a:spcBef>
                <a:spcPts val="1000"/>
              </a:spcBef>
              <a:spcAft>
                <a:spcPts val="0"/>
              </a:spcAft>
              <a:buClr>
                <a:schemeClr val="lt2"/>
              </a:buClr>
              <a:buSzPts val="3200"/>
              <a:buFont typeface="Noto Sans Symbols"/>
              <a:buNone/>
            </a:pPr>
            <a:r>
              <a:rPr lang="en-US" sz="3200" b="1" dirty="0">
                <a:solidFill>
                  <a:schemeClr val="tx1"/>
                </a:solidFill>
              </a:rPr>
              <a:t>4. </a:t>
            </a:r>
            <a:r>
              <a:rPr lang="en-US" sz="3200" b="1" dirty="0"/>
              <a:t>How are we </a:t>
            </a:r>
            <a:r>
              <a:rPr lang="en-US" sz="3200" b="1" i="1" dirty="0"/>
              <a:t>doing?</a:t>
            </a:r>
            <a:endParaRPr dirty="0"/>
          </a:p>
          <a:p>
            <a:pPr marL="533400" lvl="0" indent="-533400" algn="l" rtl="0">
              <a:lnSpc>
                <a:spcPct val="90000"/>
              </a:lnSpc>
              <a:spcBef>
                <a:spcPts val="1000"/>
              </a:spcBef>
              <a:spcAft>
                <a:spcPts val="0"/>
              </a:spcAft>
              <a:buClr>
                <a:schemeClr val="lt2"/>
              </a:buClr>
              <a:buSzPts val="3200"/>
              <a:buFont typeface="Noto Sans Symbols"/>
              <a:buNone/>
            </a:pPr>
            <a:r>
              <a:rPr lang="en-US" sz="3200" b="1" dirty="0">
                <a:solidFill>
                  <a:schemeClr val="tx1"/>
                </a:solidFill>
              </a:rPr>
              <a:t>5. </a:t>
            </a:r>
            <a:r>
              <a:rPr lang="en-US" sz="3200" b="1" dirty="0"/>
              <a:t>What can we do </a:t>
            </a:r>
            <a:r>
              <a:rPr lang="en-US" sz="3200" b="1" i="1" dirty="0"/>
              <a:t>better?</a:t>
            </a:r>
            <a:endParaRPr dirty="0"/>
          </a:p>
        </p:txBody>
      </p:sp>
      <p:sp>
        <p:nvSpPr>
          <p:cNvPr id="5" name="Google Shape;196;p32">
            <a:extLst>
              <a:ext uri="{FF2B5EF4-FFF2-40B4-BE49-F238E27FC236}">
                <a16:creationId xmlns:a16="http://schemas.microsoft.com/office/drawing/2014/main" id="{A0E3B871-9C9A-4AE6-BDCF-3F20B5138F6F}"/>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2" name="Google Shape;182;p31"/>
          <p:cNvSpPr txBox="1">
            <a:spLocks noGrp="1"/>
          </p:cNvSpPr>
          <p:nvPr>
            <p:ph type="title"/>
          </p:nvPr>
        </p:nvSpPr>
        <p:spPr>
          <a:xfrm>
            <a:off x="457200" y="685800"/>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200" b="1" dirty="0">
                <a:solidFill>
                  <a:schemeClr val="accent5">
                    <a:lumMod val="50000"/>
                  </a:schemeClr>
                </a:solidFill>
                <a:latin typeface="Calibri"/>
                <a:cs typeface="Calibri"/>
                <a:sym typeface="Calibri"/>
              </a:rPr>
              <a:t>Shewhart’s Concept of a Process</a:t>
            </a:r>
            <a:endParaRPr dirty="0">
              <a:solidFill>
                <a:schemeClr val="accent5">
                  <a:lumMod val="50000"/>
                </a:schemeClr>
              </a:solidFill>
            </a:endParaRPr>
          </a:p>
        </p:txBody>
      </p:sp>
      <p:pic>
        <p:nvPicPr>
          <p:cNvPr id="183" name="Google Shape;183;p31" descr="shew"/>
          <p:cNvPicPr preferRelativeResize="0"/>
          <p:nvPr/>
        </p:nvPicPr>
        <p:blipFill rotWithShape="1">
          <a:blip r:embed="rId3">
            <a:alphaModFix/>
          </a:blip>
          <a:srcRect/>
          <a:stretch/>
        </p:blipFill>
        <p:spPr>
          <a:xfrm>
            <a:off x="533400" y="2362200"/>
            <a:ext cx="8001000" cy="2860675"/>
          </a:xfrm>
          <a:prstGeom prst="rect">
            <a:avLst/>
          </a:prstGeom>
          <a:noFill/>
          <a:ln>
            <a:noFill/>
          </a:ln>
        </p:spPr>
      </p:pic>
      <p:sp>
        <p:nvSpPr>
          <p:cNvPr id="184" name="Google Shape;184;p31"/>
          <p:cNvSpPr txBox="1"/>
          <p:nvPr/>
        </p:nvSpPr>
        <p:spPr>
          <a:xfrm>
            <a:off x="7696200" y="685800"/>
            <a:ext cx="777875" cy="33655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120"/>
              <a:buFont typeface="Noto Sans Symbols"/>
              <a:buNone/>
            </a:pPr>
            <a:endParaRPr sz="1600" b="1">
              <a:solidFill>
                <a:schemeClr val="lt2"/>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279819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32"/>
          <p:cNvSpPr txBox="1">
            <a:spLocks noGrp="1"/>
          </p:cNvSpPr>
          <p:nvPr>
            <p:ph type="title"/>
          </p:nvPr>
        </p:nvSpPr>
        <p:spPr>
          <a:xfrm>
            <a:off x="457200" y="838200"/>
            <a:ext cx="8229600" cy="1295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000"/>
              <a:buFont typeface="Calibri"/>
              <a:buNone/>
            </a:pPr>
            <a:r>
              <a:rPr lang="en-US" sz="3200" b="1" dirty="0"/>
              <a:t>Process Model from the “Age of Mythology”</a:t>
            </a:r>
            <a:endParaRPr sz="3200" b="1" dirty="0"/>
          </a:p>
        </p:txBody>
      </p:sp>
      <p:sp>
        <p:nvSpPr>
          <p:cNvPr id="192" name="Google Shape;192;p32"/>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Font typeface="Noto Sans Symbols"/>
              <a:buNone/>
            </a:pPr>
            <a:endParaRPr dirty="0"/>
          </a:p>
          <a:p>
            <a:pPr marL="228600" lvl="0" indent="-228600" algn="ctr" rtl="0">
              <a:lnSpc>
                <a:spcPct val="90000"/>
              </a:lnSpc>
              <a:spcBef>
                <a:spcPts val="1000"/>
              </a:spcBef>
              <a:spcAft>
                <a:spcPts val="0"/>
              </a:spcAft>
              <a:buClr>
                <a:schemeClr val="dk1"/>
              </a:buClr>
              <a:buSzPts val="5400"/>
              <a:buFont typeface="Noto Sans Symbols"/>
              <a:buNone/>
            </a:pPr>
            <a:endParaRPr lang="en-US" dirty="0"/>
          </a:p>
          <a:p>
            <a:pPr marL="228600" lvl="0" indent="-228600" algn="ctr" rtl="0">
              <a:lnSpc>
                <a:spcPct val="90000"/>
              </a:lnSpc>
              <a:spcBef>
                <a:spcPts val="1000"/>
              </a:spcBef>
              <a:spcAft>
                <a:spcPts val="0"/>
              </a:spcAft>
              <a:buClr>
                <a:schemeClr val="dk1"/>
              </a:buClr>
              <a:buSzPts val="5400"/>
              <a:buFont typeface="Noto Sans Symbols"/>
              <a:buNone/>
            </a:pPr>
            <a:r>
              <a:rPr lang="en-US" sz="5400" b="1" dirty="0"/>
              <a:t>PERSON             OUTPUT</a:t>
            </a:r>
            <a:endParaRPr dirty="0"/>
          </a:p>
        </p:txBody>
      </p:sp>
      <p:sp>
        <p:nvSpPr>
          <p:cNvPr id="193" name="Google Shape;193;p32"/>
          <p:cNvSpPr/>
          <p:nvPr/>
        </p:nvSpPr>
        <p:spPr>
          <a:xfrm>
            <a:off x="838200" y="2602520"/>
            <a:ext cx="3048000" cy="1447800"/>
          </a:xfrm>
          <a:prstGeom prst="rect">
            <a:avLst/>
          </a:prstGeom>
          <a:noFill/>
          <a:ln w="76200" cap="flat" cmpd="sng">
            <a:solidFill>
              <a:srgbClr val="00CC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194" name="Google Shape;194;p32"/>
          <p:cNvSpPr/>
          <p:nvPr/>
        </p:nvSpPr>
        <p:spPr>
          <a:xfrm>
            <a:off x="5181600" y="2602520"/>
            <a:ext cx="3124200" cy="1447800"/>
          </a:xfrm>
          <a:prstGeom prst="rect">
            <a:avLst/>
          </a:prstGeom>
          <a:noFill/>
          <a:ln w="76200" cap="flat" cmpd="sng">
            <a:solidFill>
              <a:srgbClr val="00CC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195" name="Google Shape;195;p32"/>
          <p:cNvSpPr/>
          <p:nvPr/>
        </p:nvSpPr>
        <p:spPr>
          <a:xfrm>
            <a:off x="4038600" y="2997588"/>
            <a:ext cx="990600" cy="533400"/>
          </a:xfrm>
          <a:prstGeom prst="rightArrow">
            <a:avLst>
              <a:gd name="adj1" fmla="val 50000"/>
              <a:gd name="adj2" fmla="val 46429"/>
            </a:avLst>
          </a:prstGeom>
          <a:noFill/>
          <a:ln w="76200" cap="flat" cmpd="sng">
            <a:solidFill>
              <a:srgbClr val="00CC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196" name="Google Shape;196;p32"/>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pic>
        <p:nvPicPr>
          <p:cNvPr id="197" name="Google Shape;197;p32" descr="C:\Users\User\Documents\QSG\QSGlogoFinal.jpg"/>
          <p:cNvPicPr preferRelativeResize="0"/>
          <p:nvPr/>
        </p:nvPicPr>
        <p:blipFill rotWithShape="1">
          <a:blip r:embed="rId3">
            <a:alphaModFix/>
          </a:blip>
          <a:srcRect/>
          <a:stretch/>
        </p:blipFill>
        <p:spPr>
          <a:xfrm>
            <a:off x="7086600" y="4953000"/>
            <a:ext cx="1752600" cy="1514475"/>
          </a:xfrm>
          <a:prstGeom prst="rect">
            <a:avLst/>
          </a:prstGeom>
          <a:noFill/>
          <a:ln>
            <a:noFill/>
          </a:ln>
        </p:spPr>
      </p:pic>
    </p:spTree>
    <p:extLst>
      <p:ext uri="{BB962C8B-B14F-4D97-AF65-F5344CB8AC3E}">
        <p14:creationId xmlns:p14="http://schemas.microsoft.com/office/powerpoint/2010/main" val="1455253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2" name="Google Shape;182;p31"/>
          <p:cNvSpPr txBox="1">
            <a:spLocks noGrp="1"/>
          </p:cNvSpPr>
          <p:nvPr>
            <p:ph type="title"/>
          </p:nvPr>
        </p:nvSpPr>
        <p:spPr>
          <a:xfrm>
            <a:off x="457200" y="685800"/>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200" b="1" dirty="0">
                <a:solidFill>
                  <a:schemeClr val="accent5">
                    <a:lumMod val="50000"/>
                  </a:schemeClr>
                </a:solidFill>
                <a:latin typeface="Calibri"/>
                <a:cs typeface="Calibri"/>
                <a:sym typeface="Calibri"/>
              </a:rPr>
              <a:t>Shewhart’s Concept of a Process</a:t>
            </a:r>
            <a:endParaRPr dirty="0">
              <a:solidFill>
                <a:schemeClr val="accent5">
                  <a:lumMod val="50000"/>
                </a:schemeClr>
              </a:solidFill>
            </a:endParaRPr>
          </a:p>
        </p:txBody>
      </p:sp>
      <p:pic>
        <p:nvPicPr>
          <p:cNvPr id="183" name="Google Shape;183;p31" descr="shew"/>
          <p:cNvPicPr preferRelativeResize="0"/>
          <p:nvPr/>
        </p:nvPicPr>
        <p:blipFill rotWithShape="1">
          <a:blip r:embed="rId3">
            <a:alphaModFix/>
          </a:blip>
          <a:srcRect/>
          <a:stretch/>
        </p:blipFill>
        <p:spPr>
          <a:xfrm>
            <a:off x="533400" y="2362200"/>
            <a:ext cx="8001000" cy="2860675"/>
          </a:xfrm>
          <a:prstGeom prst="rect">
            <a:avLst/>
          </a:prstGeom>
          <a:noFill/>
          <a:ln>
            <a:noFill/>
          </a:ln>
        </p:spPr>
      </p:pic>
      <p:sp>
        <p:nvSpPr>
          <p:cNvPr id="184" name="Google Shape;184;p31"/>
          <p:cNvSpPr txBox="1"/>
          <p:nvPr/>
        </p:nvSpPr>
        <p:spPr>
          <a:xfrm>
            <a:off x="7696200" y="685800"/>
            <a:ext cx="777875" cy="33655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120"/>
              <a:buFont typeface="Noto Sans Symbols"/>
              <a:buNone/>
            </a:pPr>
            <a:endParaRPr sz="1600" b="1">
              <a:solidFill>
                <a:schemeClr val="lt2"/>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728689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600" name="Google Shape;600;p60"/>
          <p:cNvSpPr txBox="1">
            <a:spLocks noGrp="1"/>
          </p:cNvSpPr>
          <p:nvPr>
            <p:ph type="title"/>
          </p:nvPr>
        </p:nvSpPr>
        <p:spPr>
          <a:xfrm>
            <a:off x="457200" y="235624"/>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200" b="1" dirty="0">
                <a:solidFill>
                  <a:schemeClr val="accent5">
                    <a:lumMod val="50000"/>
                  </a:schemeClr>
                </a:solidFill>
                <a:latin typeface="Calibri"/>
                <a:ea typeface="Calibri"/>
                <a:cs typeface="Calibri"/>
                <a:sym typeface="Calibri"/>
              </a:rPr>
              <a:t>Essential Statistical Methods</a:t>
            </a:r>
            <a:endParaRPr sz="3200" b="1" i="0" u="none" strike="noStrike" cap="none" dirty="0">
              <a:solidFill>
                <a:schemeClr val="accent5">
                  <a:lumMod val="50000"/>
                </a:schemeClr>
              </a:solidFill>
              <a:latin typeface="Calibri"/>
              <a:ea typeface="Calibri"/>
              <a:cs typeface="Calibri"/>
              <a:sym typeface="Calibri"/>
            </a:endParaRPr>
          </a:p>
        </p:txBody>
      </p:sp>
      <p:sp>
        <p:nvSpPr>
          <p:cNvPr id="601" name="Google Shape;601;p60"/>
          <p:cNvSpPr/>
          <p:nvPr/>
        </p:nvSpPr>
        <p:spPr>
          <a:xfrm rot="10800000">
            <a:off x="1828800" y="1248500"/>
            <a:ext cx="5410200" cy="4419600"/>
          </a:xfrm>
          <a:prstGeom prst="triangle">
            <a:avLst>
              <a:gd name="adj" fmla="val 50000"/>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cxnSp>
        <p:nvCxnSpPr>
          <p:cNvPr id="602" name="Google Shape;602;p60"/>
          <p:cNvCxnSpPr/>
          <p:nvPr/>
        </p:nvCxnSpPr>
        <p:spPr>
          <a:xfrm>
            <a:off x="2667000" y="2628321"/>
            <a:ext cx="3733800" cy="0"/>
          </a:xfrm>
          <a:prstGeom prst="straightConnector1">
            <a:avLst/>
          </a:prstGeom>
          <a:noFill/>
          <a:ln w="12700" cap="flat" cmpd="sng">
            <a:solidFill>
              <a:schemeClr val="dk1"/>
            </a:solidFill>
            <a:prstDash val="solid"/>
            <a:round/>
            <a:headEnd type="none" w="med" len="med"/>
            <a:tailEnd type="none" w="med" len="med"/>
          </a:ln>
        </p:spPr>
      </p:cxnSp>
      <p:cxnSp>
        <p:nvCxnSpPr>
          <p:cNvPr id="603" name="Google Shape;603;p60"/>
          <p:cNvCxnSpPr/>
          <p:nvPr/>
        </p:nvCxnSpPr>
        <p:spPr>
          <a:xfrm>
            <a:off x="3352800" y="3757240"/>
            <a:ext cx="2362200" cy="0"/>
          </a:xfrm>
          <a:prstGeom prst="straightConnector1">
            <a:avLst/>
          </a:prstGeom>
          <a:noFill/>
          <a:ln w="12700" cap="flat" cmpd="sng">
            <a:solidFill>
              <a:schemeClr val="dk1"/>
            </a:solidFill>
            <a:prstDash val="solid"/>
            <a:round/>
            <a:headEnd type="none" w="med" len="med"/>
            <a:tailEnd type="none" w="med" len="med"/>
          </a:ln>
        </p:spPr>
      </p:cxnSp>
      <p:sp>
        <p:nvSpPr>
          <p:cNvPr id="604" name="Google Shape;604;p60"/>
          <p:cNvSpPr txBox="1"/>
          <p:nvPr/>
        </p:nvSpPr>
        <p:spPr>
          <a:xfrm>
            <a:off x="3810000" y="1437244"/>
            <a:ext cx="1524000" cy="10541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2"/>
              </a:buClr>
              <a:buSzPts val="1470"/>
              <a:buFont typeface="Noto Sans Symbols"/>
              <a:buNone/>
            </a:pPr>
            <a:r>
              <a:rPr lang="en-US" sz="2100" b="1" dirty="0">
                <a:solidFill>
                  <a:schemeClr val="dk1"/>
                </a:solidFill>
                <a:latin typeface="Times New Roman"/>
                <a:ea typeface="Times New Roman"/>
                <a:cs typeface="Times New Roman"/>
                <a:sym typeface="Times New Roman"/>
              </a:rPr>
              <a:t>Basic Statistical Methods</a:t>
            </a:r>
            <a:endParaRPr dirty="0"/>
          </a:p>
        </p:txBody>
      </p:sp>
      <p:sp>
        <p:nvSpPr>
          <p:cNvPr id="605" name="Google Shape;605;p60"/>
          <p:cNvSpPr txBox="1"/>
          <p:nvPr/>
        </p:nvSpPr>
        <p:spPr>
          <a:xfrm>
            <a:off x="3543300" y="2697280"/>
            <a:ext cx="2095500" cy="10541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2"/>
              </a:buClr>
              <a:buSzPts val="1470"/>
              <a:buFont typeface="Noto Sans Symbols"/>
              <a:buNone/>
            </a:pPr>
            <a:r>
              <a:rPr lang="en-US" sz="2100" b="1" dirty="0">
                <a:solidFill>
                  <a:schemeClr val="dk1"/>
                </a:solidFill>
                <a:latin typeface="Times New Roman"/>
                <a:ea typeface="Times New Roman"/>
                <a:cs typeface="Times New Roman"/>
                <a:sym typeface="Times New Roman"/>
              </a:rPr>
              <a:t>Intermediate Statistical Methods</a:t>
            </a:r>
            <a:endParaRPr dirty="0"/>
          </a:p>
        </p:txBody>
      </p:sp>
      <p:sp>
        <p:nvSpPr>
          <p:cNvPr id="606" name="Google Shape;606;p60"/>
          <p:cNvSpPr txBox="1"/>
          <p:nvPr/>
        </p:nvSpPr>
        <p:spPr>
          <a:xfrm>
            <a:off x="3505200" y="3852002"/>
            <a:ext cx="2095500" cy="10541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2"/>
              </a:buClr>
              <a:buSzPts val="1470"/>
              <a:buFont typeface="Noto Sans Symbols"/>
              <a:buNone/>
            </a:pPr>
            <a:r>
              <a:rPr lang="en-US" sz="2100" b="1" dirty="0">
                <a:solidFill>
                  <a:schemeClr val="dk1"/>
                </a:solidFill>
                <a:latin typeface="Times New Roman"/>
                <a:ea typeface="Times New Roman"/>
                <a:cs typeface="Times New Roman"/>
                <a:sym typeface="Times New Roman"/>
              </a:rPr>
              <a:t>Advanced Statistical Methods</a:t>
            </a:r>
            <a:endParaRPr dirty="0"/>
          </a:p>
        </p:txBody>
      </p:sp>
      <p:pic>
        <p:nvPicPr>
          <p:cNvPr id="608" name="Google Shape;608;p60" descr="C:\Users\User\Documents\QSG\QSGlogoFinal.jpg"/>
          <p:cNvPicPr preferRelativeResize="0"/>
          <p:nvPr/>
        </p:nvPicPr>
        <p:blipFill rotWithShape="1">
          <a:blip r:embed="rId3">
            <a:alphaModFix/>
          </a:blip>
          <a:srcRect/>
          <a:stretch/>
        </p:blipFill>
        <p:spPr>
          <a:xfrm>
            <a:off x="7086600" y="4953000"/>
            <a:ext cx="1752600" cy="1514475"/>
          </a:xfrm>
          <a:prstGeom prst="rect">
            <a:avLst/>
          </a:prstGeom>
          <a:noFill/>
          <a:ln>
            <a:noFill/>
          </a:ln>
        </p:spPr>
      </p:pic>
      <p:sp>
        <p:nvSpPr>
          <p:cNvPr id="11" name="Google Shape;196;p32">
            <a:extLst>
              <a:ext uri="{FF2B5EF4-FFF2-40B4-BE49-F238E27FC236}">
                <a16:creationId xmlns:a16="http://schemas.microsoft.com/office/drawing/2014/main" id="{4C913CF3-F237-432E-8A0B-9EA7DC6D8EFA}"/>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6708D-F878-471B-B213-731F4AC9A76C}"/>
              </a:ext>
            </a:extLst>
          </p:cNvPr>
          <p:cNvSpPr>
            <a:spLocks noGrp="1"/>
          </p:cNvSpPr>
          <p:nvPr>
            <p:ph type="title"/>
          </p:nvPr>
        </p:nvSpPr>
        <p:spPr>
          <a:xfrm>
            <a:off x="628650" y="365125"/>
            <a:ext cx="7886700" cy="549275"/>
          </a:xfrm>
        </p:spPr>
        <p:txBody>
          <a:bodyPr/>
          <a:lstStyle/>
          <a:p>
            <a:pPr algn="ctr"/>
            <a:r>
              <a:rPr lang="en-US" sz="3200" b="1" dirty="0">
                <a:solidFill>
                  <a:srgbClr val="0000CC"/>
                </a:solidFill>
              </a:rPr>
              <a:t>Systematic Root Cause Analysis</a:t>
            </a:r>
          </a:p>
        </p:txBody>
      </p:sp>
      <p:sp>
        <p:nvSpPr>
          <p:cNvPr id="3" name="Text Placeholder 2">
            <a:extLst>
              <a:ext uri="{FF2B5EF4-FFF2-40B4-BE49-F238E27FC236}">
                <a16:creationId xmlns:a16="http://schemas.microsoft.com/office/drawing/2014/main" id="{CA122408-B118-43E3-BBA0-AE8ABBFDF608}"/>
              </a:ext>
            </a:extLst>
          </p:cNvPr>
          <p:cNvSpPr>
            <a:spLocks noGrp="1"/>
          </p:cNvSpPr>
          <p:nvPr>
            <p:ph type="body" idx="1"/>
          </p:nvPr>
        </p:nvSpPr>
        <p:spPr>
          <a:xfrm>
            <a:off x="628650" y="1094105"/>
            <a:ext cx="7886700" cy="4814326"/>
          </a:xfrm>
        </p:spPr>
        <p:txBody>
          <a:bodyPr/>
          <a:lstStyle/>
          <a:p>
            <a:pPr marL="0" indent="0" eaLnBrk="1" hangingPunct="1">
              <a:lnSpc>
                <a:spcPct val="80000"/>
              </a:lnSpc>
              <a:buClr>
                <a:schemeClr val="tx1"/>
              </a:buClr>
              <a:buNone/>
              <a:tabLst>
                <a:tab pos="2576513" algn="l"/>
                <a:tab pos="3311525" algn="l"/>
              </a:tabLst>
            </a:pPr>
            <a:r>
              <a:rPr lang="en-US" altLang="en-US" sz="2000" b="1" dirty="0">
                <a:solidFill>
                  <a:srgbClr val="0000CC"/>
                </a:solidFill>
              </a:rPr>
              <a:t>1.  Name the problem </a:t>
            </a:r>
            <a:r>
              <a:rPr lang="en-US" altLang="en-US" sz="2000" b="1" i="1" dirty="0">
                <a:solidFill>
                  <a:srgbClr val="0000CC"/>
                </a:solidFill>
              </a:rPr>
              <a:t>(Problem Statement)</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Include both an object and an action</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Be specific, and deal with only one problem</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Make sure it names a problem for which the cause is unknown</a:t>
            </a:r>
          </a:p>
          <a:p>
            <a:pPr marL="0" indent="0" eaLnBrk="1" hangingPunct="1">
              <a:lnSpc>
                <a:spcPct val="80000"/>
              </a:lnSpc>
              <a:buClr>
                <a:schemeClr val="tx1"/>
              </a:buClr>
              <a:buNone/>
              <a:tabLst>
                <a:tab pos="2576513" algn="l"/>
                <a:tab pos="3311525" algn="l"/>
              </a:tabLst>
            </a:pPr>
            <a:r>
              <a:rPr lang="en-US" altLang="en-US" sz="2000" b="1" dirty="0">
                <a:solidFill>
                  <a:srgbClr val="0000CC"/>
                </a:solidFill>
              </a:rPr>
              <a:t>2.  Describe the problem </a:t>
            </a:r>
            <a:r>
              <a:rPr lang="en-US" altLang="en-US" sz="2000" b="1" i="1" dirty="0">
                <a:solidFill>
                  <a:srgbClr val="0000CC"/>
                </a:solidFill>
              </a:rPr>
              <a:t>(Problem Specification)</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Dimensions	IS	IS NOT	Distinctions	             Changes</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WHAT</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WHERE</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WHEN</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SIZE</a:t>
            </a:r>
          </a:p>
          <a:p>
            <a:pPr marL="0" indent="0" eaLnBrk="1" hangingPunct="1">
              <a:lnSpc>
                <a:spcPct val="80000"/>
              </a:lnSpc>
              <a:buClr>
                <a:schemeClr val="tx1"/>
              </a:buClr>
              <a:buNone/>
              <a:tabLst>
                <a:tab pos="2576513" algn="l"/>
                <a:tab pos="3311525" algn="l"/>
              </a:tabLst>
            </a:pPr>
            <a:r>
              <a:rPr lang="en-US" altLang="en-US" sz="2000" b="1" dirty="0">
                <a:solidFill>
                  <a:srgbClr val="0000CC"/>
                </a:solidFill>
              </a:rPr>
              <a:t>3.  List possible causes</a:t>
            </a:r>
          </a:p>
          <a:p>
            <a:pPr marL="0" indent="0" eaLnBrk="1" hangingPunct="1">
              <a:lnSpc>
                <a:spcPct val="80000"/>
              </a:lnSpc>
              <a:buClr>
                <a:schemeClr val="tx1"/>
              </a:buClr>
              <a:buNone/>
              <a:tabLst>
                <a:tab pos="2576513" algn="l"/>
                <a:tab pos="3311525" algn="l"/>
              </a:tabLst>
            </a:pPr>
            <a:r>
              <a:rPr lang="en-US" altLang="en-US" sz="2000" b="1" dirty="0">
                <a:solidFill>
                  <a:srgbClr val="0000CC"/>
                </a:solidFill>
              </a:rPr>
              <a:t>4.  Test possible causes</a:t>
            </a:r>
          </a:p>
          <a:p>
            <a:pPr marL="1004888" lvl="1" indent="-533400" eaLnBrk="1" hangingPunct="1">
              <a:lnSpc>
                <a:spcPct val="80000"/>
              </a:lnSpc>
              <a:buFont typeface="Wingdings" panose="05000000000000000000" pitchFamily="2" charset="2"/>
              <a:buNone/>
              <a:tabLst>
                <a:tab pos="2576513" algn="l"/>
                <a:tab pos="3311525" algn="l"/>
              </a:tabLst>
            </a:pPr>
            <a:r>
              <a:rPr lang="en-US" altLang="en-US" sz="1400" dirty="0"/>
              <a:t>	</a:t>
            </a:r>
            <a:r>
              <a:rPr lang="en-US" altLang="en-US" sz="1500" dirty="0"/>
              <a:t>Against the facts noted in the Problem Specification</a:t>
            </a:r>
          </a:p>
          <a:p>
            <a:pPr marL="0" indent="0" eaLnBrk="1" hangingPunct="1">
              <a:lnSpc>
                <a:spcPct val="80000"/>
              </a:lnSpc>
              <a:buClr>
                <a:schemeClr val="tx1"/>
              </a:buClr>
              <a:buNone/>
              <a:tabLst>
                <a:tab pos="2576513" algn="l"/>
                <a:tab pos="3311525" algn="l"/>
              </a:tabLst>
            </a:pPr>
            <a:r>
              <a:rPr lang="en-US" altLang="en-US" sz="2000" b="1" dirty="0">
                <a:solidFill>
                  <a:srgbClr val="0000CC"/>
                </a:solidFill>
              </a:rPr>
              <a:t>5.  Identify the “most likely” cause</a:t>
            </a:r>
          </a:p>
          <a:p>
            <a:pPr marL="0" indent="0" eaLnBrk="1" hangingPunct="1">
              <a:lnSpc>
                <a:spcPct val="80000"/>
              </a:lnSpc>
              <a:buClr>
                <a:schemeClr val="tx1"/>
              </a:buClr>
              <a:buNone/>
              <a:tabLst>
                <a:tab pos="2576513" algn="l"/>
                <a:tab pos="3311525" algn="l"/>
              </a:tabLst>
            </a:pPr>
            <a:r>
              <a:rPr lang="en-US" altLang="en-US" sz="2000" b="1" dirty="0">
                <a:solidFill>
                  <a:srgbClr val="0000CC"/>
                </a:solidFill>
              </a:rPr>
              <a:t>6.  Verify the true cause</a:t>
            </a:r>
          </a:p>
          <a:p>
            <a:pPr marL="1004888" lvl="1" indent="-533400" eaLnBrk="1" hangingPunct="1">
              <a:lnSpc>
                <a:spcPct val="80000"/>
              </a:lnSpc>
              <a:buFont typeface="Wingdings" panose="05000000000000000000" pitchFamily="2" charset="2"/>
              <a:buNone/>
              <a:tabLst>
                <a:tab pos="2576513" algn="l"/>
                <a:tab pos="3311525" algn="l"/>
              </a:tabLst>
            </a:pPr>
            <a:r>
              <a:rPr lang="en-US" altLang="en-US" sz="1400" dirty="0"/>
              <a:t>	</a:t>
            </a:r>
            <a:r>
              <a:rPr lang="en-US" altLang="en-US" sz="1500" dirty="0"/>
              <a:t>Pose and seek answers to good open questions</a:t>
            </a:r>
          </a:p>
          <a:p>
            <a:pPr marL="50800" indent="0">
              <a:buNone/>
            </a:pPr>
            <a:endParaRPr lang="en-US" dirty="0"/>
          </a:p>
        </p:txBody>
      </p:sp>
      <p:pic>
        <p:nvPicPr>
          <p:cNvPr id="4" name="Google Shape;197;p32" descr="C:\Users\User\Documents\QSG\QSGlogoFinal.jpg">
            <a:extLst>
              <a:ext uri="{FF2B5EF4-FFF2-40B4-BE49-F238E27FC236}">
                <a16:creationId xmlns:a16="http://schemas.microsoft.com/office/drawing/2014/main" id="{417F7293-3FF5-48A6-AFCC-FC737208D3A6}"/>
              </a:ext>
            </a:extLst>
          </p:cNvPr>
          <p:cNvPicPr preferRelativeResize="0"/>
          <p:nvPr/>
        </p:nvPicPr>
        <p:blipFill rotWithShape="1">
          <a:blip r:embed="rId2">
            <a:alphaModFix/>
          </a:blip>
          <a:srcRect/>
          <a:stretch/>
        </p:blipFill>
        <p:spPr>
          <a:xfrm>
            <a:off x="7016260" y="4953000"/>
            <a:ext cx="1752600" cy="1514475"/>
          </a:xfrm>
          <a:prstGeom prst="rect">
            <a:avLst/>
          </a:prstGeom>
          <a:noFill/>
          <a:ln>
            <a:noFill/>
          </a:ln>
        </p:spPr>
      </p:pic>
      <p:sp>
        <p:nvSpPr>
          <p:cNvPr id="5" name="Google Shape;196;p32">
            <a:extLst>
              <a:ext uri="{FF2B5EF4-FFF2-40B4-BE49-F238E27FC236}">
                <a16:creationId xmlns:a16="http://schemas.microsoft.com/office/drawing/2014/main" id="{E5C31D1E-D35A-40B5-B8FD-DD8C917D8536}"/>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2838319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398F6D-8A6E-4FB7-9169-0D85B257C939}"/>
              </a:ext>
            </a:extLst>
          </p:cNvPr>
          <p:cNvSpPr>
            <a:spLocks noGrp="1"/>
          </p:cNvSpPr>
          <p:nvPr>
            <p:ph type="body" idx="1"/>
          </p:nvPr>
        </p:nvSpPr>
        <p:spPr>
          <a:xfrm>
            <a:off x="628650" y="604911"/>
            <a:ext cx="7886700" cy="5572052"/>
          </a:xfrm>
        </p:spPr>
        <p:txBody>
          <a:bodyPr/>
          <a:lstStyle/>
          <a:p>
            <a:pPr marL="234950" indent="0" algn="just" eaLnBrk="1" hangingPunct="1">
              <a:buFont typeface="Wingdings" panose="05000000000000000000" pitchFamily="2" charset="2"/>
              <a:buNone/>
            </a:pPr>
            <a:r>
              <a:rPr lang="en-US" altLang="en-US" dirty="0">
                <a:solidFill>
                  <a:srgbClr val="0000CC"/>
                </a:solidFill>
              </a:rPr>
              <a:t>“</a:t>
            </a:r>
            <a:r>
              <a:rPr lang="en-US" altLang="en-US" b="1" dirty="0">
                <a:solidFill>
                  <a:srgbClr val="0000CC"/>
                </a:solidFill>
              </a:rPr>
              <a:t>Why  was  it,  he wondered,  that  the  level  of  defective   tubes   had  stayed  relatively  stable, around 4-1/2 to 5-1/2 percent for two years?  My answer:  The engineers were confusing common causes with special causes.   Every  fault  was to them a special cause, to track down, discover, and eliminate.   They were trying to find the causes of ups and downs in a stable system,  making things worse, defeating their purpose.”</a:t>
            </a:r>
          </a:p>
          <a:p>
            <a:pPr marL="234950" indent="0" eaLnBrk="1" hangingPunct="1">
              <a:buFont typeface="Wingdings" panose="05000000000000000000" pitchFamily="2" charset="2"/>
              <a:buNone/>
            </a:pPr>
            <a:endParaRPr lang="en-US" altLang="en-US" sz="900" dirty="0"/>
          </a:p>
          <a:p>
            <a:pPr marL="234950" indent="0" eaLnBrk="1" hangingPunct="1">
              <a:buFont typeface="Wingdings" panose="05000000000000000000" pitchFamily="2" charset="2"/>
              <a:buNone/>
            </a:pPr>
            <a:r>
              <a:rPr lang="en-US" altLang="en-US" sz="2400" dirty="0"/>
              <a:t>				</a:t>
            </a:r>
            <a:r>
              <a:rPr lang="en-US" altLang="en-US" sz="1200" b="1" dirty="0">
                <a:solidFill>
                  <a:srgbClr val="FF0000"/>
                </a:solidFill>
              </a:rPr>
              <a:t>W. Edwards Deming, </a:t>
            </a:r>
            <a:r>
              <a:rPr lang="en-US" altLang="en-US" sz="1200" b="1" i="1" dirty="0">
                <a:solidFill>
                  <a:srgbClr val="FF0000"/>
                </a:solidFill>
              </a:rPr>
              <a:t>The new Economics for Industry,					Government, Education, </a:t>
            </a:r>
            <a:r>
              <a:rPr lang="en-US" altLang="en-US" sz="1200" b="1" dirty="0">
                <a:solidFill>
                  <a:srgbClr val="FF0000"/>
                </a:solidFill>
              </a:rPr>
              <a:t>MIT Center for Advanced 					Engineering Study, Cambridge, MA (1993)</a:t>
            </a:r>
            <a:endParaRPr lang="en-US" sz="2400" dirty="0"/>
          </a:p>
        </p:txBody>
      </p:sp>
    </p:spTree>
    <p:extLst>
      <p:ext uri="{BB962C8B-B14F-4D97-AF65-F5344CB8AC3E}">
        <p14:creationId xmlns:p14="http://schemas.microsoft.com/office/powerpoint/2010/main" val="4037665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3" name="Google Shape;653;p64"/>
          <p:cNvSpPr txBox="1">
            <a:spLocks noGrp="1"/>
          </p:cNvSpPr>
          <p:nvPr>
            <p:ph type="title"/>
          </p:nvPr>
        </p:nvSpPr>
        <p:spPr>
          <a:xfrm>
            <a:off x="457200" y="681037"/>
            <a:ext cx="8229600" cy="762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C00000"/>
              </a:buClr>
              <a:buSzPts val="4400"/>
              <a:buFont typeface="Calibri"/>
              <a:buNone/>
            </a:pPr>
            <a:r>
              <a:rPr lang="en-US" sz="3600" b="1" dirty="0">
                <a:solidFill>
                  <a:srgbClr val="C00000"/>
                </a:solidFill>
              </a:rPr>
              <a:t>Types of Variation (Shewhart)</a:t>
            </a:r>
            <a:endParaRPr sz="3600" b="1" dirty="0"/>
          </a:p>
        </p:txBody>
      </p:sp>
      <p:sp>
        <p:nvSpPr>
          <p:cNvPr id="654" name="Google Shape;654;p6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C00000"/>
              </a:buClr>
              <a:buSzPts val="2400"/>
              <a:buNone/>
            </a:pPr>
            <a:r>
              <a:rPr lang="en-US" sz="2400" b="1" dirty="0">
                <a:solidFill>
                  <a:srgbClr val="C00000"/>
                </a:solidFill>
              </a:rPr>
              <a:t>1. 	“Controlled” Variation</a:t>
            </a:r>
            <a:endParaRPr dirty="0"/>
          </a:p>
          <a:p>
            <a:pPr marL="1490663" lvl="2" indent="-228600" algn="l" rtl="0">
              <a:lnSpc>
                <a:spcPct val="90000"/>
              </a:lnSpc>
              <a:spcBef>
                <a:spcPts val="500"/>
              </a:spcBef>
              <a:spcAft>
                <a:spcPts val="0"/>
              </a:spcAft>
              <a:buClr>
                <a:schemeClr val="dk1"/>
              </a:buClr>
              <a:buSzPts val="2000"/>
              <a:buFont typeface="Calibri"/>
              <a:buChar char="-"/>
            </a:pPr>
            <a:r>
              <a:rPr lang="en-US" dirty="0"/>
              <a:t>Random</a:t>
            </a:r>
            <a:endParaRPr dirty="0"/>
          </a:p>
          <a:p>
            <a:pPr marL="1490663" lvl="2" indent="-228600" algn="l" rtl="0">
              <a:lnSpc>
                <a:spcPct val="90000"/>
              </a:lnSpc>
              <a:spcBef>
                <a:spcPts val="500"/>
              </a:spcBef>
              <a:spcAft>
                <a:spcPts val="0"/>
              </a:spcAft>
              <a:buClr>
                <a:schemeClr val="dk1"/>
              </a:buClr>
              <a:buSzPts val="2000"/>
              <a:buFont typeface="Calibri"/>
              <a:buChar char="-"/>
            </a:pPr>
            <a:r>
              <a:rPr lang="en-US" dirty="0"/>
              <a:t>Mathematically Predictable</a:t>
            </a:r>
            <a:endParaRPr dirty="0"/>
          </a:p>
          <a:p>
            <a:pPr marL="1490663" lvl="2" indent="-228600" algn="l" rtl="0">
              <a:lnSpc>
                <a:spcPct val="90000"/>
              </a:lnSpc>
              <a:spcBef>
                <a:spcPts val="500"/>
              </a:spcBef>
              <a:spcAft>
                <a:spcPts val="0"/>
              </a:spcAft>
              <a:buClr>
                <a:schemeClr val="dk1"/>
              </a:buClr>
              <a:buSzPts val="2000"/>
              <a:buFont typeface="Calibri"/>
              <a:buChar char="-"/>
            </a:pPr>
            <a:r>
              <a:rPr lang="en-US" dirty="0"/>
              <a:t>Due to Random Chance</a:t>
            </a:r>
            <a:endParaRPr dirty="0"/>
          </a:p>
          <a:p>
            <a:pPr marL="228600" lvl="0" indent="-7620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0"/>
              </a:spcAft>
              <a:buClr>
                <a:srgbClr val="C00000"/>
              </a:buClr>
              <a:buSzPts val="2400"/>
              <a:buNone/>
            </a:pPr>
            <a:r>
              <a:rPr lang="en-US" sz="2400" b="1" dirty="0">
                <a:solidFill>
                  <a:srgbClr val="C00000"/>
                </a:solidFill>
              </a:rPr>
              <a:t>2. 	“Uncontrolled” Variation</a:t>
            </a:r>
            <a:endParaRPr dirty="0"/>
          </a:p>
          <a:p>
            <a:pPr marL="1490663" lvl="2" indent="-228600" algn="l" rtl="0">
              <a:lnSpc>
                <a:spcPct val="90000"/>
              </a:lnSpc>
              <a:spcBef>
                <a:spcPts val="500"/>
              </a:spcBef>
              <a:spcAft>
                <a:spcPts val="0"/>
              </a:spcAft>
              <a:buClr>
                <a:schemeClr val="dk1"/>
              </a:buClr>
              <a:buSzPts val="2000"/>
              <a:buFont typeface="Calibri"/>
              <a:buChar char="-"/>
            </a:pPr>
            <a:r>
              <a:rPr lang="en-US" dirty="0"/>
              <a:t>Non-random</a:t>
            </a:r>
            <a:endParaRPr dirty="0"/>
          </a:p>
          <a:p>
            <a:pPr marL="1490663" lvl="2" indent="-228600" algn="l" rtl="0">
              <a:lnSpc>
                <a:spcPct val="90000"/>
              </a:lnSpc>
              <a:spcBef>
                <a:spcPts val="500"/>
              </a:spcBef>
              <a:spcAft>
                <a:spcPts val="0"/>
              </a:spcAft>
              <a:buClr>
                <a:schemeClr val="dk1"/>
              </a:buClr>
              <a:buSzPts val="2000"/>
              <a:buFont typeface="Calibri"/>
              <a:buChar char="-"/>
            </a:pPr>
            <a:r>
              <a:rPr lang="en-US" dirty="0"/>
              <a:t>Not Mathematically Predictable</a:t>
            </a:r>
            <a:endParaRPr dirty="0"/>
          </a:p>
          <a:p>
            <a:pPr marL="1490663" lvl="2" indent="-228600" algn="l" rtl="0">
              <a:lnSpc>
                <a:spcPct val="90000"/>
              </a:lnSpc>
              <a:spcBef>
                <a:spcPts val="500"/>
              </a:spcBef>
              <a:spcAft>
                <a:spcPts val="0"/>
              </a:spcAft>
              <a:buClr>
                <a:schemeClr val="dk1"/>
              </a:buClr>
              <a:buSzPts val="2000"/>
              <a:buFont typeface="Calibri"/>
              <a:buChar char="-"/>
            </a:pPr>
            <a:r>
              <a:rPr lang="en-US" dirty="0"/>
              <a:t>Due to “Assignable Cause”</a:t>
            </a:r>
            <a:endParaRPr dirty="0"/>
          </a:p>
        </p:txBody>
      </p:sp>
      <p:pic>
        <p:nvPicPr>
          <p:cNvPr id="7" name="Google Shape;197;p32" descr="C:\Users\User\Documents\QSG\QSGlogoFinal.jpg">
            <a:extLst>
              <a:ext uri="{FF2B5EF4-FFF2-40B4-BE49-F238E27FC236}">
                <a16:creationId xmlns:a16="http://schemas.microsoft.com/office/drawing/2014/main" id="{C8B7B77B-97EE-43E2-B54A-467EC0D7F686}"/>
              </a:ext>
            </a:extLst>
          </p:cNvPr>
          <p:cNvPicPr preferRelativeResize="0"/>
          <p:nvPr/>
        </p:nvPicPr>
        <p:blipFill rotWithShape="1">
          <a:blip r:embed="rId3">
            <a:alphaModFix/>
          </a:blip>
          <a:srcRect/>
          <a:stretch/>
        </p:blipFill>
        <p:spPr>
          <a:xfrm>
            <a:off x="7016260" y="4953000"/>
            <a:ext cx="1752600" cy="1514475"/>
          </a:xfrm>
          <a:prstGeom prst="rect">
            <a:avLst/>
          </a:prstGeom>
          <a:noFill/>
          <a:ln>
            <a:noFill/>
          </a:ln>
        </p:spPr>
      </p:pic>
      <p:sp>
        <p:nvSpPr>
          <p:cNvPr id="6" name="Google Shape;196;p32">
            <a:extLst>
              <a:ext uri="{FF2B5EF4-FFF2-40B4-BE49-F238E27FC236}">
                <a16:creationId xmlns:a16="http://schemas.microsoft.com/office/drawing/2014/main" id="{C9956CA3-0597-47D8-B8E2-1D3B0A64C1F3}"/>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5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5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5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5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2" name="Google Shape;662;p65"/>
          <p:cNvSpPr txBox="1">
            <a:spLocks noGrp="1"/>
          </p:cNvSpPr>
          <p:nvPr>
            <p:ph type="title"/>
          </p:nvPr>
        </p:nvSpPr>
        <p:spPr>
          <a:xfrm>
            <a:off x="628650" y="227012"/>
            <a:ext cx="7886700" cy="1325563"/>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200" b="1" dirty="0"/>
              <a:t>Types of Variation (Shewhart and Deming)</a:t>
            </a:r>
            <a:endParaRPr sz="3200" b="1" dirty="0"/>
          </a:p>
        </p:txBody>
      </p:sp>
      <p:sp>
        <p:nvSpPr>
          <p:cNvPr id="663" name="Google Shape;663;p6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2"/>
              </a:buClr>
              <a:buSzPts val="3200"/>
              <a:buChar char="•"/>
            </a:pPr>
            <a:r>
              <a:rPr lang="en-US" sz="3200" b="1">
                <a:solidFill>
                  <a:schemeClr val="lt2"/>
                </a:solidFill>
              </a:rPr>
              <a:t>1.</a:t>
            </a:r>
            <a:r>
              <a:rPr lang="en-US" sz="3200" b="1"/>
              <a:t> 	“Controlled” Variation	</a:t>
            </a:r>
            <a:r>
              <a:rPr lang="en-US" b="1">
                <a:solidFill>
                  <a:srgbClr val="FF0000"/>
                </a:solidFill>
              </a:rPr>
              <a:t>“Common</a:t>
            </a:r>
            <a:endParaRPr/>
          </a:p>
          <a:p>
            <a:pPr marL="1143000" lvl="2" indent="-228600" algn="l" rtl="0">
              <a:lnSpc>
                <a:spcPct val="90000"/>
              </a:lnSpc>
              <a:spcBef>
                <a:spcPts val="500"/>
              </a:spcBef>
              <a:spcAft>
                <a:spcPts val="0"/>
              </a:spcAft>
              <a:buClr>
                <a:schemeClr val="dk1"/>
              </a:buClr>
              <a:buSzPts val="2800"/>
              <a:buFont typeface="Calibri"/>
              <a:buChar char="-"/>
            </a:pPr>
            <a:r>
              <a:rPr lang="en-US" sz="2800"/>
              <a:t>Random				  </a:t>
            </a:r>
            <a:r>
              <a:rPr lang="en-US" sz="2800" b="1">
                <a:solidFill>
                  <a:srgbClr val="FF0000"/>
                </a:solidFill>
              </a:rPr>
              <a:t>Cause”</a:t>
            </a:r>
            <a:endParaRPr/>
          </a:p>
          <a:p>
            <a:pPr marL="1143000" lvl="2" indent="-228600" algn="l" rtl="0">
              <a:lnSpc>
                <a:spcPct val="90000"/>
              </a:lnSpc>
              <a:spcBef>
                <a:spcPts val="500"/>
              </a:spcBef>
              <a:spcAft>
                <a:spcPts val="0"/>
              </a:spcAft>
              <a:buClr>
                <a:schemeClr val="dk1"/>
              </a:buClr>
              <a:buSzPts val="2800"/>
              <a:buFont typeface="Calibri"/>
              <a:buChar char="-"/>
            </a:pPr>
            <a:r>
              <a:rPr lang="en-US" sz="2800"/>
              <a:t>Mathematically Predictable</a:t>
            </a:r>
            <a:endParaRPr/>
          </a:p>
          <a:p>
            <a:pPr marL="1143000" lvl="2" indent="-228600" algn="l" rtl="0">
              <a:lnSpc>
                <a:spcPct val="90000"/>
              </a:lnSpc>
              <a:spcBef>
                <a:spcPts val="500"/>
              </a:spcBef>
              <a:spcAft>
                <a:spcPts val="0"/>
              </a:spcAft>
              <a:buClr>
                <a:schemeClr val="dk1"/>
              </a:buClr>
              <a:buSzPts val="2800"/>
              <a:buFont typeface="Calibri"/>
              <a:buChar char="-"/>
            </a:pPr>
            <a:r>
              <a:rPr lang="en-US" sz="2800"/>
              <a:t>Due to Random Chance</a:t>
            </a:r>
            <a:endParaRPr/>
          </a:p>
          <a:p>
            <a:pPr marL="1143000" lvl="2" indent="-228600" algn="l" rtl="0">
              <a:lnSpc>
                <a:spcPct val="90000"/>
              </a:lnSpc>
              <a:spcBef>
                <a:spcPts val="500"/>
              </a:spcBef>
              <a:spcAft>
                <a:spcPts val="0"/>
              </a:spcAft>
              <a:buClr>
                <a:srgbClr val="FF0000"/>
              </a:buClr>
              <a:buSzPts val="2800"/>
              <a:buFont typeface="Calibri"/>
              <a:buChar char="-"/>
            </a:pPr>
            <a:r>
              <a:rPr lang="en-US" sz="2800" b="1">
                <a:solidFill>
                  <a:srgbClr val="FF0000"/>
                </a:solidFill>
              </a:rPr>
              <a:t>Due to </a:t>
            </a:r>
            <a:r>
              <a:rPr lang="en-US" sz="2800" b="1" i="1">
                <a:solidFill>
                  <a:srgbClr val="FF0000"/>
                </a:solidFill>
              </a:rPr>
              <a:t>common causes</a:t>
            </a:r>
            <a:r>
              <a:rPr lang="en-US" sz="2800" b="1">
                <a:solidFill>
                  <a:srgbClr val="FF0000"/>
                </a:solidFill>
              </a:rPr>
              <a:t> of variation</a:t>
            </a:r>
            <a:endParaRPr/>
          </a:p>
          <a:p>
            <a:pPr marL="1143000" lvl="2" indent="-228600" algn="l" rtl="0">
              <a:lnSpc>
                <a:spcPct val="90000"/>
              </a:lnSpc>
              <a:spcBef>
                <a:spcPts val="500"/>
              </a:spcBef>
              <a:spcAft>
                <a:spcPts val="0"/>
              </a:spcAft>
              <a:buClr>
                <a:srgbClr val="FF0000"/>
              </a:buClr>
              <a:buSzPts val="2800"/>
              <a:buFont typeface="Calibri"/>
              <a:buChar char="-"/>
            </a:pPr>
            <a:r>
              <a:rPr lang="en-US" sz="2800" b="1">
                <a:solidFill>
                  <a:srgbClr val="FF0000"/>
                </a:solidFill>
              </a:rPr>
              <a:t>From </a:t>
            </a:r>
            <a:r>
              <a:rPr lang="en-US" sz="2800" b="1" i="1">
                <a:solidFill>
                  <a:srgbClr val="FF0000"/>
                </a:solidFill>
              </a:rPr>
              <a:t>within </a:t>
            </a:r>
            <a:r>
              <a:rPr lang="en-US" sz="2800" b="1">
                <a:solidFill>
                  <a:srgbClr val="FF0000"/>
                </a:solidFill>
              </a:rPr>
              <a:t>the process or system</a:t>
            </a:r>
            <a:endParaRPr/>
          </a:p>
        </p:txBody>
      </p:sp>
      <p:sp>
        <p:nvSpPr>
          <p:cNvPr id="5" name="Google Shape;196;p32">
            <a:extLst>
              <a:ext uri="{FF2B5EF4-FFF2-40B4-BE49-F238E27FC236}">
                <a16:creationId xmlns:a16="http://schemas.microsoft.com/office/drawing/2014/main" id="{C88F9612-7474-40A5-977E-1BE119146DF3}"/>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2" name="Google Shape;182;p31"/>
          <p:cNvSpPr txBox="1">
            <a:spLocks noGrp="1"/>
          </p:cNvSpPr>
          <p:nvPr>
            <p:ph type="title"/>
          </p:nvPr>
        </p:nvSpPr>
        <p:spPr>
          <a:xfrm>
            <a:off x="457200" y="685800"/>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200" b="1" dirty="0">
                <a:solidFill>
                  <a:schemeClr val="accent5">
                    <a:lumMod val="50000"/>
                  </a:schemeClr>
                </a:solidFill>
                <a:latin typeface="Calibri"/>
                <a:cs typeface="Calibri"/>
                <a:sym typeface="Calibri"/>
              </a:rPr>
              <a:t>Shewhart’s Concept of a Process</a:t>
            </a:r>
            <a:endParaRPr dirty="0">
              <a:solidFill>
                <a:schemeClr val="accent5">
                  <a:lumMod val="50000"/>
                </a:schemeClr>
              </a:solidFill>
            </a:endParaRPr>
          </a:p>
        </p:txBody>
      </p:sp>
      <p:pic>
        <p:nvPicPr>
          <p:cNvPr id="183" name="Google Shape;183;p31" descr="shew"/>
          <p:cNvPicPr preferRelativeResize="0"/>
          <p:nvPr/>
        </p:nvPicPr>
        <p:blipFill rotWithShape="1">
          <a:blip r:embed="rId3">
            <a:alphaModFix/>
          </a:blip>
          <a:srcRect/>
          <a:stretch/>
        </p:blipFill>
        <p:spPr>
          <a:xfrm>
            <a:off x="533400" y="2362200"/>
            <a:ext cx="8001000" cy="2860675"/>
          </a:xfrm>
          <a:prstGeom prst="rect">
            <a:avLst/>
          </a:prstGeom>
          <a:noFill/>
          <a:ln>
            <a:noFill/>
          </a:ln>
        </p:spPr>
      </p:pic>
      <p:sp>
        <p:nvSpPr>
          <p:cNvPr id="184" name="Google Shape;184;p31"/>
          <p:cNvSpPr txBox="1"/>
          <p:nvPr/>
        </p:nvSpPr>
        <p:spPr>
          <a:xfrm>
            <a:off x="7696200" y="685800"/>
            <a:ext cx="777875" cy="33655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120"/>
              <a:buFont typeface="Noto Sans Symbols"/>
              <a:buNone/>
            </a:pPr>
            <a:endParaRPr sz="1600" b="1">
              <a:solidFill>
                <a:schemeClr val="lt2"/>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129759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2" name="Google Shape;682;p67"/>
          <p:cNvSpPr txBox="1">
            <a:spLocks noGrp="1"/>
          </p:cNvSpPr>
          <p:nvPr>
            <p:ph type="title"/>
          </p:nvPr>
        </p:nvSpPr>
        <p:spPr>
          <a:xfrm>
            <a:off x="457200" y="426716"/>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200" b="1" dirty="0"/>
              <a:t>Types of Variation (Shewhart and Deming)</a:t>
            </a:r>
            <a:endParaRPr sz="3200" b="1" dirty="0"/>
          </a:p>
        </p:txBody>
      </p:sp>
      <p:sp>
        <p:nvSpPr>
          <p:cNvPr id="683" name="Google Shape;683;p67"/>
          <p:cNvSpPr txBox="1">
            <a:spLocks noGrp="1"/>
          </p:cNvSpPr>
          <p:nvPr>
            <p:ph type="body" idx="1"/>
          </p:nvPr>
        </p:nvSpPr>
        <p:spPr>
          <a:xfrm>
            <a:off x="457200" y="1371600"/>
            <a:ext cx="8229600" cy="4759325"/>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2"/>
              </a:buClr>
              <a:buSzPts val="2400"/>
              <a:buChar char="•"/>
            </a:pPr>
            <a:r>
              <a:rPr lang="en-US" sz="2400" b="1" dirty="0">
                <a:solidFill>
                  <a:schemeClr val="lt2"/>
                </a:solidFill>
              </a:rPr>
              <a:t>1.</a:t>
            </a:r>
            <a:r>
              <a:rPr lang="en-US" sz="2400" b="1" dirty="0"/>
              <a:t> 	“Controlled” Variation		</a:t>
            </a:r>
            <a:r>
              <a:rPr lang="en-US" sz="2400" b="1" dirty="0">
                <a:solidFill>
                  <a:srgbClr val="FF0000"/>
                </a:solidFill>
              </a:rPr>
              <a:t>“Common</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Random				  </a:t>
            </a:r>
            <a:r>
              <a:rPr lang="en-US" sz="2400" b="1" dirty="0">
                <a:solidFill>
                  <a:srgbClr val="FF0000"/>
                </a:solidFill>
              </a:rPr>
              <a:t>Cause”</a:t>
            </a:r>
            <a:endParaRPr sz="2400" dirty="0"/>
          </a:p>
          <a:p>
            <a:pPr marL="1143000" lvl="2" indent="-228600" algn="l" rtl="0">
              <a:lnSpc>
                <a:spcPct val="80000"/>
              </a:lnSpc>
              <a:spcBef>
                <a:spcPts val="500"/>
              </a:spcBef>
              <a:spcAft>
                <a:spcPts val="0"/>
              </a:spcAft>
              <a:buClr>
                <a:schemeClr val="dk1"/>
              </a:buClr>
              <a:buSzPts val="2000"/>
              <a:buFont typeface="Calibri"/>
              <a:buChar char="-"/>
            </a:pPr>
            <a:r>
              <a:rPr lang="en-US" dirty="0"/>
              <a:t>Mathematically Predictable</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Due to Random Chance</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Due to </a:t>
            </a:r>
            <a:r>
              <a:rPr lang="en-US" b="1" i="1" dirty="0">
                <a:solidFill>
                  <a:srgbClr val="FF0000"/>
                </a:solidFill>
              </a:rPr>
              <a:t>common causes</a:t>
            </a:r>
            <a:r>
              <a:rPr lang="en-US" b="1" dirty="0">
                <a:solidFill>
                  <a:srgbClr val="FF0000"/>
                </a:solidFill>
              </a:rPr>
              <a:t> of variation</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From </a:t>
            </a:r>
            <a:r>
              <a:rPr lang="en-US" b="1" i="1" dirty="0">
                <a:solidFill>
                  <a:srgbClr val="FF0000"/>
                </a:solidFill>
              </a:rPr>
              <a:t>within</a:t>
            </a:r>
            <a:r>
              <a:rPr lang="en-US" b="1" dirty="0">
                <a:solidFill>
                  <a:srgbClr val="FF0000"/>
                </a:solidFill>
              </a:rPr>
              <a:t> the process or system</a:t>
            </a:r>
            <a:endParaRPr dirty="0"/>
          </a:p>
          <a:p>
            <a:pPr marL="1143000" lvl="2" indent="-114300" algn="l" rtl="0">
              <a:lnSpc>
                <a:spcPct val="80000"/>
              </a:lnSpc>
              <a:spcBef>
                <a:spcPts val="500"/>
              </a:spcBef>
              <a:spcAft>
                <a:spcPts val="0"/>
              </a:spcAft>
              <a:buClr>
                <a:schemeClr val="dk1"/>
              </a:buClr>
              <a:buSzPts val="1800"/>
              <a:buFont typeface="Calibri"/>
              <a:buNone/>
            </a:pPr>
            <a:endParaRPr sz="1800" b="1" dirty="0">
              <a:solidFill>
                <a:srgbClr val="FF0000"/>
              </a:solidFill>
            </a:endParaRPr>
          </a:p>
          <a:p>
            <a:pPr marL="228600" lvl="0" indent="-228600" algn="l" rtl="0">
              <a:lnSpc>
                <a:spcPct val="80000"/>
              </a:lnSpc>
              <a:spcBef>
                <a:spcPts val="1000"/>
              </a:spcBef>
              <a:spcAft>
                <a:spcPts val="0"/>
              </a:spcAft>
              <a:buClr>
                <a:schemeClr val="lt2"/>
              </a:buClr>
              <a:buSzPts val="2400"/>
              <a:buChar char="•"/>
            </a:pPr>
            <a:r>
              <a:rPr lang="en-US" sz="2400" b="1" dirty="0">
                <a:solidFill>
                  <a:schemeClr val="lt2"/>
                </a:solidFill>
              </a:rPr>
              <a:t>2.</a:t>
            </a:r>
            <a:r>
              <a:rPr lang="en-US" sz="2400" b="1" dirty="0"/>
              <a:t> 	“Uncontrolled” Variation		</a:t>
            </a:r>
            <a:r>
              <a:rPr lang="en-US" sz="2400" b="1" dirty="0">
                <a:solidFill>
                  <a:srgbClr val="FF0000"/>
                </a:solidFill>
              </a:rPr>
              <a:t>“Special</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Non-random			                 </a:t>
            </a:r>
            <a:r>
              <a:rPr lang="en-US" sz="2400" b="1" dirty="0">
                <a:solidFill>
                  <a:srgbClr val="FF0000"/>
                </a:solidFill>
              </a:rPr>
              <a:t>Cause”</a:t>
            </a:r>
            <a:endParaRPr sz="2400" dirty="0"/>
          </a:p>
          <a:p>
            <a:pPr marL="1143000" lvl="2" indent="-228600" algn="l" rtl="0">
              <a:lnSpc>
                <a:spcPct val="80000"/>
              </a:lnSpc>
              <a:spcBef>
                <a:spcPts val="500"/>
              </a:spcBef>
              <a:spcAft>
                <a:spcPts val="0"/>
              </a:spcAft>
              <a:buClr>
                <a:schemeClr val="dk1"/>
              </a:buClr>
              <a:buSzPts val="2000"/>
              <a:buFont typeface="Calibri"/>
              <a:buChar char="-"/>
            </a:pPr>
            <a:r>
              <a:rPr lang="en-US" dirty="0"/>
              <a:t>Not Mathematically Predictable</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Due to “Assignable Cause”</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Due to some </a:t>
            </a:r>
            <a:r>
              <a:rPr lang="en-US" b="1" i="1" dirty="0">
                <a:solidFill>
                  <a:srgbClr val="FF0000"/>
                </a:solidFill>
              </a:rPr>
              <a:t>special cause</a:t>
            </a:r>
            <a:r>
              <a:rPr lang="en-US" b="1" dirty="0">
                <a:solidFill>
                  <a:srgbClr val="FF0000"/>
                </a:solidFill>
              </a:rPr>
              <a:t> of variation</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From </a:t>
            </a:r>
            <a:r>
              <a:rPr lang="en-US" b="1" i="1" dirty="0">
                <a:solidFill>
                  <a:srgbClr val="FF0000"/>
                </a:solidFill>
              </a:rPr>
              <a:t>outside</a:t>
            </a:r>
            <a:r>
              <a:rPr lang="en-US" b="1" dirty="0">
                <a:solidFill>
                  <a:srgbClr val="FF0000"/>
                </a:solidFill>
              </a:rPr>
              <a:t> the process or system</a:t>
            </a:r>
            <a:endParaRPr dirty="0"/>
          </a:p>
          <a:p>
            <a:pPr marL="1143000" lvl="2" indent="-50800" algn="l" rtl="0">
              <a:lnSpc>
                <a:spcPct val="80000"/>
              </a:lnSpc>
              <a:spcBef>
                <a:spcPts val="500"/>
              </a:spcBef>
              <a:spcAft>
                <a:spcPts val="0"/>
              </a:spcAft>
              <a:buClr>
                <a:schemeClr val="dk1"/>
              </a:buClr>
              <a:buSzPts val="2800"/>
              <a:buFont typeface="Calibri"/>
              <a:buNone/>
            </a:pPr>
            <a:endParaRPr sz="2800" b="1" dirty="0">
              <a:solidFill>
                <a:srgbClr val="811B34"/>
              </a:solidFill>
            </a:endParaRPr>
          </a:p>
          <a:p>
            <a:pPr marL="228600" lvl="0" indent="-50800" algn="l" rtl="0">
              <a:lnSpc>
                <a:spcPct val="80000"/>
              </a:lnSpc>
              <a:spcBef>
                <a:spcPts val="1000"/>
              </a:spcBef>
              <a:spcAft>
                <a:spcPts val="0"/>
              </a:spcAft>
              <a:buClr>
                <a:schemeClr val="dk1"/>
              </a:buClr>
              <a:buSzPts val="2800"/>
              <a:buNone/>
            </a:pPr>
            <a:endParaRPr dirty="0"/>
          </a:p>
        </p:txBody>
      </p:sp>
      <p:sp>
        <p:nvSpPr>
          <p:cNvPr id="5" name="Google Shape;196;p32">
            <a:extLst>
              <a:ext uri="{FF2B5EF4-FFF2-40B4-BE49-F238E27FC236}">
                <a16:creationId xmlns:a16="http://schemas.microsoft.com/office/drawing/2014/main" id="{EA600A80-AF08-4720-953F-2FC9AFBA0ABE}"/>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2" name="Google Shape;182;p31"/>
          <p:cNvSpPr txBox="1">
            <a:spLocks noGrp="1"/>
          </p:cNvSpPr>
          <p:nvPr>
            <p:ph type="title"/>
          </p:nvPr>
        </p:nvSpPr>
        <p:spPr>
          <a:xfrm>
            <a:off x="457200" y="685800"/>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200" b="1" dirty="0">
                <a:solidFill>
                  <a:schemeClr val="accent5">
                    <a:lumMod val="50000"/>
                  </a:schemeClr>
                </a:solidFill>
                <a:latin typeface="Calibri"/>
                <a:cs typeface="Calibri"/>
                <a:sym typeface="Calibri"/>
              </a:rPr>
              <a:t>Shewhart’s Concept of a Process</a:t>
            </a:r>
            <a:endParaRPr dirty="0">
              <a:solidFill>
                <a:schemeClr val="accent5">
                  <a:lumMod val="50000"/>
                </a:schemeClr>
              </a:solidFill>
            </a:endParaRPr>
          </a:p>
        </p:txBody>
      </p:sp>
      <p:pic>
        <p:nvPicPr>
          <p:cNvPr id="183" name="Google Shape;183;p31" descr="shew"/>
          <p:cNvPicPr preferRelativeResize="0"/>
          <p:nvPr/>
        </p:nvPicPr>
        <p:blipFill rotWithShape="1">
          <a:blip r:embed="rId3">
            <a:alphaModFix/>
          </a:blip>
          <a:srcRect/>
          <a:stretch/>
        </p:blipFill>
        <p:spPr>
          <a:xfrm>
            <a:off x="533400" y="2362200"/>
            <a:ext cx="8001000" cy="2860675"/>
          </a:xfrm>
          <a:prstGeom prst="rect">
            <a:avLst/>
          </a:prstGeom>
          <a:noFill/>
          <a:ln>
            <a:noFill/>
          </a:ln>
        </p:spPr>
      </p:pic>
      <p:sp>
        <p:nvSpPr>
          <p:cNvPr id="184" name="Google Shape;184;p31"/>
          <p:cNvSpPr txBox="1"/>
          <p:nvPr/>
        </p:nvSpPr>
        <p:spPr>
          <a:xfrm>
            <a:off x="7696200" y="685800"/>
            <a:ext cx="777875" cy="33655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120"/>
              <a:buFont typeface="Noto Sans Symbols"/>
              <a:buNone/>
            </a:pPr>
            <a:endParaRPr sz="1600" b="1">
              <a:solidFill>
                <a:schemeClr val="lt2"/>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907587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6708D-F878-471B-B213-731F4AC9A76C}"/>
              </a:ext>
            </a:extLst>
          </p:cNvPr>
          <p:cNvSpPr>
            <a:spLocks noGrp="1"/>
          </p:cNvSpPr>
          <p:nvPr>
            <p:ph type="title"/>
          </p:nvPr>
        </p:nvSpPr>
        <p:spPr>
          <a:xfrm>
            <a:off x="628650" y="365125"/>
            <a:ext cx="7886700" cy="549275"/>
          </a:xfrm>
        </p:spPr>
        <p:txBody>
          <a:bodyPr/>
          <a:lstStyle/>
          <a:p>
            <a:pPr algn="ctr"/>
            <a:r>
              <a:rPr lang="en-US" sz="3200" b="1" dirty="0">
                <a:solidFill>
                  <a:srgbClr val="0000CC"/>
                </a:solidFill>
              </a:rPr>
              <a:t>Systematic Root Cause Analysis</a:t>
            </a:r>
          </a:p>
        </p:txBody>
      </p:sp>
      <p:sp>
        <p:nvSpPr>
          <p:cNvPr id="3" name="Text Placeholder 2">
            <a:extLst>
              <a:ext uri="{FF2B5EF4-FFF2-40B4-BE49-F238E27FC236}">
                <a16:creationId xmlns:a16="http://schemas.microsoft.com/office/drawing/2014/main" id="{CA122408-B118-43E3-BBA0-AE8ABBFDF608}"/>
              </a:ext>
            </a:extLst>
          </p:cNvPr>
          <p:cNvSpPr>
            <a:spLocks noGrp="1"/>
          </p:cNvSpPr>
          <p:nvPr>
            <p:ph type="body" idx="1"/>
          </p:nvPr>
        </p:nvSpPr>
        <p:spPr>
          <a:xfrm>
            <a:off x="628650" y="1094105"/>
            <a:ext cx="7886700" cy="4814326"/>
          </a:xfrm>
        </p:spPr>
        <p:txBody>
          <a:bodyPr/>
          <a:lstStyle/>
          <a:p>
            <a:pPr marL="0" indent="0" eaLnBrk="1" hangingPunct="1">
              <a:lnSpc>
                <a:spcPct val="80000"/>
              </a:lnSpc>
              <a:buClr>
                <a:schemeClr val="tx1"/>
              </a:buClr>
              <a:buNone/>
              <a:tabLst>
                <a:tab pos="2576513" algn="l"/>
                <a:tab pos="3311525" algn="l"/>
              </a:tabLst>
            </a:pPr>
            <a:r>
              <a:rPr lang="en-US" altLang="en-US" sz="2000" b="1" dirty="0">
                <a:solidFill>
                  <a:srgbClr val="0000CC"/>
                </a:solidFill>
              </a:rPr>
              <a:t>1.  Name the problem </a:t>
            </a:r>
            <a:r>
              <a:rPr lang="en-US" altLang="en-US" sz="2000" b="1" i="1" dirty="0">
                <a:solidFill>
                  <a:srgbClr val="0000CC"/>
                </a:solidFill>
              </a:rPr>
              <a:t>(Problem Statement)</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Include both an object and an action</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Be specific, and deal with only one problem</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Make sure it names a problem for which the cause is unknown</a:t>
            </a:r>
          </a:p>
          <a:p>
            <a:pPr marL="0" indent="0" eaLnBrk="1" hangingPunct="1">
              <a:lnSpc>
                <a:spcPct val="80000"/>
              </a:lnSpc>
              <a:buClr>
                <a:schemeClr val="tx1"/>
              </a:buClr>
              <a:buNone/>
              <a:tabLst>
                <a:tab pos="2576513" algn="l"/>
                <a:tab pos="3311525" algn="l"/>
              </a:tabLst>
            </a:pPr>
            <a:r>
              <a:rPr lang="en-US" altLang="en-US" sz="2000" b="1" dirty="0">
                <a:solidFill>
                  <a:srgbClr val="0000CC"/>
                </a:solidFill>
              </a:rPr>
              <a:t>2.  Describe the problem </a:t>
            </a:r>
            <a:r>
              <a:rPr lang="en-US" altLang="en-US" sz="2000" b="1" i="1" dirty="0">
                <a:solidFill>
                  <a:srgbClr val="0000CC"/>
                </a:solidFill>
              </a:rPr>
              <a:t>(Problem Specification)</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Dimensions	IS	IS NOT	Distinctions	             Changes</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WHAT</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WHERE</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WHEN</a:t>
            </a:r>
          </a:p>
          <a:p>
            <a:pPr marL="1443038" lvl="2" indent="-533400" eaLnBrk="1" hangingPunct="1">
              <a:lnSpc>
                <a:spcPct val="80000"/>
              </a:lnSpc>
              <a:buFont typeface="Wingdings" panose="05000000000000000000" pitchFamily="2" charset="2"/>
              <a:buNone/>
              <a:tabLst>
                <a:tab pos="2576513" algn="l"/>
                <a:tab pos="3311525" algn="l"/>
              </a:tabLst>
            </a:pPr>
            <a:r>
              <a:rPr lang="en-US" altLang="en-US" sz="1500" dirty="0"/>
              <a:t>SIZE</a:t>
            </a:r>
          </a:p>
          <a:p>
            <a:pPr marL="0" indent="0" eaLnBrk="1" hangingPunct="1">
              <a:lnSpc>
                <a:spcPct val="80000"/>
              </a:lnSpc>
              <a:buClr>
                <a:schemeClr val="tx1"/>
              </a:buClr>
              <a:buNone/>
              <a:tabLst>
                <a:tab pos="2576513" algn="l"/>
                <a:tab pos="3311525" algn="l"/>
              </a:tabLst>
            </a:pPr>
            <a:r>
              <a:rPr lang="en-US" altLang="en-US" sz="2000" b="1" dirty="0">
                <a:solidFill>
                  <a:srgbClr val="0000CC"/>
                </a:solidFill>
              </a:rPr>
              <a:t>3.  List possible causes</a:t>
            </a:r>
          </a:p>
          <a:p>
            <a:pPr marL="0" indent="0" eaLnBrk="1" hangingPunct="1">
              <a:lnSpc>
                <a:spcPct val="80000"/>
              </a:lnSpc>
              <a:buClr>
                <a:schemeClr val="tx1"/>
              </a:buClr>
              <a:buNone/>
              <a:tabLst>
                <a:tab pos="2576513" algn="l"/>
                <a:tab pos="3311525" algn="l"/>
              </a:tabLst>
            </a:pPr>
            <a:r>
              <a:rPr lang="en-US" altLang="en-US" sz="2000" b="1" dirty="0">
                <a:solidFill>
                  <a:srgbClr val="0000CC"/>
                </a:solidFill>
              </a:rPr>
              <a:t>4.  Test possible causes</a:t>
            </a:r>
          </a:p>
          <a:p>
            <a:pPr marL="1004888" lvl="1" indent="-533400" eaLnBrk="1" hangingPunct="1">
              <a:lnSpc>
                <a:spcPct val="80000"/>
              </a:lnSpc>
              <a:buFont typeface="Wingdings" panose="05000000000000000000" pitchFamily="2" charset="2"/>
              <a:buNone/>
              <a:tabLst>
                <a:tab pos="2576513" algn="l"/>
                <a:tab pos="3311525" algn="l"/>
              </a:tabLst>
            </a:pPr>
            <a:r>
              <a:rPr lang="en-US" altLang="en-US" sz="1400" dirty="0"/>
              <a:t>	</a:t>
            </a:r>
            <a:r>
              <a:rPr lang="en-US" altLang="en-US" sz="1500" dirty="0"/>
              <a:t>Against the facts noted in the Problem Specification</a:t>
            </a:r>
          </a:p>
          <a:p>
            <a:pPr marL="0" indent="0" eaLnBrk="1" hangingPunct="1">
              <a:lnSpc>
                <a:spcPct val="80000"/>
              </a:lnSpc>
              <a:buClr>
                <a:schemeClr val="tx1"/>
              </a:buClr>
              <a:buNone/>
              <a:tabLst>
                <a:tab pos="2576513" algn="l"/>
                <a:tab pos="3311525" algn="l"/>
              </a:tabLst>
            </a:pPr>
            <a:r>
              <a:rPr lang="en-US" altLang="en-US" sz="2000" b="1" dirty="0">
                <a:solidFill>
                  <a:srgbClr val="0000CC"/>
                </a:solidFill>
              </a:rPr>
              <a:t>5.  Identify the “most likely” cause</a:t>
            </a:r>
          </a:p>
          <a:p>
            <a:pPr marL="0" indent="0" eaLnBrk="1" hangingPunct="1">
              <a:lnSpc>
                <a:spcPct val="80000"/>
              </a:lnSpc>
              <a:buClr>
                <a:schemeClr val="tx1"/>
              </a:buClr>
              <a:buNone/>
              <a:tabLst>
                <a:tab pos="2576513" algn="l"/>
                <a:tab pos="3311525" algn="l"/>
              </a:tabLst>
            </a:pPr>
            <a:r>
              <a:rPr lang="en-US" altLang="en-US" sz="2000" b="1" dirty="0">
                <a:solidFill>
                  <a:srgbClr val="0000CC"/>
                </a:solidFill>
              </a:rPr>
              <a:t>6.  Verify the true cause</a:t>
            </a:r>
          </a:p>
          <a:p>
            <a:pPr marL="1004888" lvl="1" indent="-533400" eaLnBrk="1" hangingPunct="1">
              <a:lnSpc>
                <a:spcPct val="80000"/>
              </a:lnSpc>
              <a:buFont typeface="Wingdings" panose="05000000000000000000" pitchFamily="2" charset="2"/>
              <a:buNone/>
              <a:tabLst>
                <a:tab pos="2576513" algn="l"/>
                <a:tab pos="3311525" algn="l"/>
              </a:tabLst>
            </a:pPr>
            <a:r>
              <a:rPr lang="en-US" altLang="en-US" sz="1400" dirty="0"/>
              <a:t>	</a:t>
            </a:r>
            <a:r>
              <a:rPr lang="en-US" altLang="en-US" sz="1500" dirty="0"/>
              <a:t>Pose and seek answers to good open questions</a:t>
            </a:r>
          </a:p>
          <a:p>
            <a:pPr marL="50800" indent="0">
              <a:buNone/>
            </a:pPr>
            <a:endParaRPr lang="en-US" dirty="0"/>
          </a:p>
        </p:txBody>
      </p:sp>
      <p:pic>
        <p:nvPicPr>
          <p:cNvPr id="4" name="Google Shape;197;p32" descr="C:\Users\User\Documents\QSG\QSGlogoFinal.jpg">
            <a:extLst>
              <a:ext uri="{FF2B5EF4-FFF2-40B4-BE49-F238E27FC236}">
                <a16:creationId xmlns:a16="http://schemas.microsoft.com/office/drawing/2014/main" id="{417F7293-3FF5-48A6-AFCC-FC737208D3A6}"/>
              </a:ext>
            </a:extLst>
          </p:cNvPr>
          <p:cNvPicPr preferRelativeResize="0"/>
          <p:nvPr/>
        </p:nvPicPr>
        <p:blipFill rotWithShape="1">
          <a:blip r:embed="rId2">
            <a:alphaModFix/>
          </a:blip>
          <a:srcRect/>
          <a:stretch/>
        </p:blipFill>
        <p:spPr>
          <a:xfrm>
            <a:off x="7016260" y="4953000"/>
            <a:ext cx="1752600" cy="1514475"/>
          </a:xfrm>
          <a:prstGeom prst="rect">
            <a:avLst/>
          </a:prstGeom>
          <a:noFill/>
          <a:ln>
            <a:noFill/>
          </a:ln>
        </p:spPr>
      </p:pic>
      <p:sp>
        <p:nvSpPr>
          <p:cNvPr id="5" name="Google Shape;196;p32">
            <a:extLst>
              <a:ext uri="{FF2B5EF4-FFF2-40B4-BE49-F238E27FC236}">
                <a16:creationId xmlns:a16="http://schemas.microsoft.com/office/drawing/2014/main" id="{6A2B2EBD-6D2E-4C33-A0F2-44760ED88437}"/>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2401946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2" name="Google Shape;682;p67"/>
          <p:cNvSpPr txBox="1">
            <a:spLocks noGrp="1"/>
          </p:cNvSpPr>
          <p:nvPr>
            <p:ph type="title"/>
          </p:nvPr>
        </p:nvSpPr>
        <p:spPr>
          <a:xfrm>
            <a:off x="457200" y="426716"/>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200" b="1" dirty="0"/>
              <a:t>Types of Variation (Shewhart and Deming)</a:t>
            </a:r>
            <a:endParaRPr sz="3200" b="1" dirty="0"/>
          </a:p>
        </p:txBody>
      </p:sp>
      <p:sp>
        <p:nvSpPr>
          <p:cNvPr id="683" name="Google Shape;683;p67"/>
          <p:cNvSpPr txBox="1">
            <a:spLocks noGrp="1"/>
          </p:cNvSpPr>
          <p:nvPr>
            <p:ph type="body" idx="1"/>
          </p:nvPr>
        </p:nvSpPr>
        <p:spPr>
          <a:xfrm>
            <a:off x="457200" y="1371600"/>
            <a:ext cx="8229600" cy="4759325"/>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2"/>
              </a:buClr>
              <a:buSzPts val="2400"/>
              <a:buChar char="•"/>
            </a:pPr>
            <a:r>
              <a:rPr lang="en-US" sz="2400" b="1" dirty="0">
                <a:solidFill>
                  <a:schemeClr val="lt2"/>
                </a:solidFill>
              </a:rPr>
              <a:t>1.</a:t>
            </a:r>
            <a:r>
              <a:rPr lang="en-US" sz="2400" b="1" dirty="0"/>
              <a:t> 	“Controlled” Variation		</a:t>
            </a:r>
            <a:r>
              <a:rPr lang="en-US" sz="2400" b="1" dirty="0">
                <a:solidFill>
                  <a:srgbClr val="FF0000"/>
                </a:solidFill>
              </a:rPr>
              <a:t>“Common</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Random				  </a:t>
            </a:r>
            <a:r>
              <a:rPr lang="en-US" sz="2400" b="1" dirty="0">
                <a:solidFill>
                  <a:srgbClr val="FF0000"/>
                </a:solidFill>
              </a:rPr>
              <a:t>Cause”</a:t>
            </a:r>
            <a:endParaRPr sz="2400" dirty="0"/>
          </a:p>
          <a:p>
            <a:pPr marL="1143000" lvl="2" indent="-228600" algn="l" rtl="0">
              <a:lnSpc>
                <a:spcPct val="80000"/>
              </a:lnSpc>
              <a:spcBef>
                <a:spcPts val="500"/>
              </a:spcBef>
              <a:spcAft>
                <a:spcPts val="0"/>
              </a:spcAft>
              <a:buClr>
                <a:schemeClr val="dk1"/>
              </a:buClr>
              <a:buSzPts val="2000"/>
              <a:buFont typeface="Calibri"/>
              <a:buChar char="-"/>
            </a:pPr>
            <a:r>
              <a:rPr lang="en-US" dirty="0"/>
              <a:t>Mathematically Predictable</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Due to Random Chance</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Due to </a:t>
            </a:r>
            <a:r>
              <a:rPr lang="en-US" b="1" i="1" dirty="0">
                <a:solidFill>
                  <a:srgbClr val="FF0000"/>
                </a:solidFill>
              </a:rPr>
              <a:t>common causes</a:t>
            </a:r>
            <a:r>
              <a:rPr lang="en-US" b="1" dirty="0">
                <a:solidFill>
                  <a:srgbClr val="FF0000"/>
                </a:solidFill>
              </a:rPr>
              <a:t> of variation</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From </a:t>
            </a:r>
            <a:r>
              <a:rPr lang="en-US" b="1" i="1" dirty="0">
                <a:solidFill>
                  <a:srgbClr val="FF0000"/>
                </a:solidFill>
              </a:rPr>
              <a:t>within</a:t>
            </a:r>
            <a:r>
              <a:rPr lang="en-US" b="1" dirty="0">
                <a:solidFill>
                  <a:srgbClr val="FF0000"/>
                </a:solidFill>
              </a:rPr>
              <a:t> the process or system</a:t>
            </a:r>
            <a:endParaRPr dirty="0"/>
          </a:p>
          <a:p>
            <a:pPr marL="1143000" lvl="2" indent="-114300" algn="l" rtl="0">
              <a:lnSpc>
                <a:spcPct val="80000"/>
              </a:lnSpc>
              <a:spcBef>
                <a:spcPts val="500"/>
              </a:spcBef>
              <a:spcAft>
                <a:spcPts val="0"/>
              </a:spcAft>
              <a:buClr>
                <a:schemeClr val="dk1"/>
              </a:buClr>
              <a:buSzPts val="1800"/>
              <a:buFont typeface="Calibri"/>
              <a:buNone/>
            </a:pPr>
            <a:endParaRPr sz="1800" b="1" dirty="0">
              <a:solidFill>
                <a:srgbClr val="FF0000"/>
              </a:solidFill>
            </a:endParaRPr>
          </a:p>
          <a:p>
            <a:pPr marL="228600" lvl="0" indent="-228600" algn="l" rtl="0">
              <a:lnSpc>
                <a:spcPct val="80000"/>
              </a:lnSpc>
              <a:spcBef>
                <a:spcPts val="1000"/>
              </a:spcBef>
              <a:spcAft>
                <a:spcPts val="0"/>
              </a:spcAft>
              <a:buClr>
                <a:schemeClr val="lt2"/>
              </a:buClr>
              <a:buSzPts val="2400"/>
              <a:buChar char="•"/>
            </a:pPr>
            <a:r>
              <a:rPr lang="en-US" sz="2400" b="1" dirty="0">
                <a:solidFill>
                  <a:schemeClr val="lt2"/>
                </a:solidFill>
              </a:rPr>
              <a:t>2.</a:t>
            </a:r>
            <a:r>
              <a:rPr lang="en-US" sz="2400" b="1" dirty="0"/>
              <a:t> 	“Uncontrolled” Variation		</a:t>
            </a:r>
            <a:r>
              <a:rPr lang="en-US" sz="2400" b="1" dirty="0">
                <a:solidFill>
                  <a:srgbClr val="FF0000"/>
                </a:solidFill>
              </a:rPr>
              <a:t>“Special</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Non-random			                 </a:t>
            </a:r>
            <a:r>
              <a:rPr lang="en-US" sz="2400" b="1" dirty="0">
                <a:solidFill>
                  <a:srgbClr val="FF0000"/>
                </a:solidFill>
              </a:rPr>
              <a:t>Cause”</a:t>
            </a:r>
            <a:endParaRPr sz="2400" dirty="0"/>
          </a:p>
          <a:p>
            <a:pPr marL="1143000" lvl="2" indent="-228600" algn="l" rtl="0">
              <a:lnSpc>
                <a:spcPct val="80000"/>
              </a:lnSpc>
              <a:spcBef>
                <a:spcPts val="500"/>
              </a:spcBef>
              <a:spcAft>
                <a:spcPts val="0"/>
              </a:spcAft>
              <a:buClr>
                <a:schemeClr val="dk1"/>
              </a:buClr>
              <a:buSzPts val="2000"/>
              <a:buFont typeface="Calibri"/>
              <a:buChar char="-"/>
            </a:pPr>
            <a:r>
              <a:rPr lang="en-US" dirty="0"/>
              <a:t>Not Mathematically Predictable</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Due to “Assignable Cause”</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Due to some </a:t>
            </a:r>
            <a:r>
              <a:rPr lang="en-US" b="1" i="1" dirty="0">
                <a:solidFill>
                  <a:srgbClr val="FF0000"/>
                </a:solidFill>
              </a:rPr>
              <a:t>special cause</a:t>
            </a:r>
            <a:r>
              <a:rPr lang="en-US" b="1" dirty="0">
                <a:solidFill>
                  <a:srgbClr val="FF0000"/>
                </a:solidFill>
              </a:rPr>
              <a:t> of variation</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From </a:t>
            </a:r>
            <a:r>
              <a:rPr lang="en-US" b="1" i="1" dirty="0">
                <a:solidFill>
                  <a:srgbClr val="FF0000"/>
                </a:solidFill>
              </a:rPr>
              <a:t>outside</a:t>
            </a:r>
            <a:r>
              <a:rPr lang="en-US" b="1" dirty="0">
                <a:solidFill>
                  <a:srgbClr val="FF0000"/>
                </a:solidFill>
              </a:rPr>
              <a:t> the process or system</a:t>
            </a:r>
            <a:endParaRPr dirty="0"/>
          </a:p>
          <a:p>
            <a:pPr marL="1143000" lvl="2" indent="-50800" algn="l" rtl="0">
              <a:lnSpc>
                <a:spcPct val="80000"/>
              </a:lnSpc>
              <a:spcBef>
                <a:spcPts val="500"/>
              </a:spcBef>
              <a:spcAft>
                <a:spcPts val="0"/>
              </a:spcAft>
              <a:buClr>
                <a:schemeClr val="dk1"/>
              </a:buClr>
              <a:buSzPts val="2800"/>
              <a:buFont typeface="Calibri"/>
              <a:buNone/>
            </a:pPr>
            <a:endParaRPr sz="2800" b="1" dirty="0">
              <a:solidFill>
                <a:srgbClr val="811B34"/>
              </a:solidFill>
            </a:endParaRPr>
          </a:p>
          <a:p>
            <a:pPr marL="228600" lvl="0" indent="-50800" algn="l" rtl="0">
              <a:lnSpc>
                <a:spcPct val="80000"/>
              </a:lnSpc>
              <a:spcBef>
                <a:spcPts val="1000"/>
              </a:spcBef>
              <a:spcAft>
                <a:spcPts val="0"/>
              </a:spcAft>
              <a:buClr>
                <a:schemeClr val="dk1"/>
              </a:buClr>
              <a:buSzPts val="2800"/>
              <a:buNone/>
            </a:pPr>
            <a:endParaRPr dirty="0"/>
          </a:p>
        </p:txBody>
      </p:sp>
      <p:sp>
        <p:nvSpPr>
          <p:cNvPr id="5" name="Google Shape;196;p32">
            <a:extLst>
              <a:ext uri="{FF2B5EF4-FFF2-40B4-BE49-F238E27FC236}">
                <a16:creationId xmlns:a16="http://schemas.microsoft.com/office/drawing/2014/main" id="{9B857925-1407-468A-B8DF-7D248A73B9A6}"/>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3177751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2" name="Google Shape;182;p31"/>
          <p:cNvSpPr txBox="1">
            <a:spLocks noGrp="1"/>
          </p:cNvSpPr>
          <p:nvPr>
            <p:ph type="title"/>
          </p:nvPr>
        </p:nvSpPr>
        <p:spPr>
          <a:xfrm>
            <a:off x="457200" y="685800"/>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200" b="1" dirty="0">
                <a:solidFill>
                  <a:schemeClr val="accent5">
                    <a:lumMod val="50000"/>
                  </a:schemeClr>
                </a:solidFill>
                <a:latin typeface="Calibri"/>
                <a:cs typeface="Calibri"/>
                <a:sym typeface="Calibri"/>
              </a:rPr>
              <a:t>Shewhart’s Concept of a Process</a:t>
            </a:r>
            <a:endParaRPr dirty="0">
              <a:solidFill>
                <a:schemeClr val="accent5">
                  <a:lumMod val="50000"/>
                </a:schemeClr>
              </a:solidFill>
            </a:endParaRPr>
          </a:p>
        </p:txBody>
      </p:sp>
      <p:pic>
        <p:nvPicPr>
          <p:cNvPr id="183" name="Google Shape;183;p31" descr="shew"/>
          <p:cNvPicPr preferRelativeResize="0"/>
          <p:nvPr/>
        </p:nvPicPr>
        <p:blipFill rotWithShape="1">
          <a:blip r:embed="rId3">
            <a:alphaModFix/>
          </a:blip>
          <a:srcRect/>
          <a:stretch/>
        </p:blipFill>
        <p:spPr>
          <a:xfrm>
            <a:off x="533400" y="2362200"/>
            <a:ext cx="8001000" cy="2860675"/>
          </a:xfrm>
          <a:prstGeom prst="rect">
            <a:avLst/>
          </a:prstGeom>
          <a:noFill/>
          <a:ln>
            <a:noFill/>
          </a:ln>
        </p:spPr>
      </p:pic>
      <p:sp>
        <p:nvSpPr>
          <p:cNvPr id="184" name="Google Shape;184;p31"/>
          <p:cNvSpPr txBox="1"/>
          <p:nvPr/>
        </p:nvSpPr>
        <p:spPr>
          <a:xfrm>
            <a:off x="7696200" y="685800"/>
            <a:ext cx="777875" cy="33655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120"/>
              <a:buFont typeface="Noto Sans Symbols"/>
              <a:buNone/>
            </a:pPr>
            <a:endParaRPr sz="1600" b="1">
              <a:solidFill>
                <a:schemeClr val="lt2"/>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269817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a:extLst>
              <a:ext uri="{FF2B5EF4-FFF2-40B4-BE49-F238E27FC236}">
                <a16:creationId xmlns:a16="http://schemas.microsoft.com/office/drawing/2014/main" id="{EB5017BE-B616-48C4-879B-7115D73B0C24}"/>
              </a:ext>
            </a:extLst>
          </p:cNvPr>
          <p:cNvSpPr>
            <a:spLocks noGrp="1" noChangeArrowheads="1"/>
          </p:cNvSpPr>
          <p:nvPr>
            <p:ph type="title"/>
          </p:nvPr>
        </p:nvSpPr>
        <p:spPr>
          <a:xfrm>
            <a:off x="457200" y="274638"/>
            <a:ext cx="8229600" cy="715962"/>
          </a:xfrm>
        </p:spPr>
        <p:txBody>
          <a:bodyPr/>
          <a:lstStyle/>
          <a:p>
            <a:pPr algn="ctr" eaLnBrk="1" hangingPunct="1"/>
            <a:r>
              <a:rPr lang="en-US" altLang="en-US" sz="2800" b="1" dirty="0">
                <a:solidFill>
                  <a:schemeClr val="tx1"/>
                </a:solidFill>
              </a:rPr>
              <a:t>Deming’s Mistake 1 </a:t>
            </a:r>
            <a:r>
              <a:rPr lang="en-US" altLang="en-US" sz="2800" b="1" i="1" dirty="0">
                <a:solidFill>
                  <a:schemeClr val="tx1"/>
                </a:solidFill>
              </a:rPr>
              <a:t>(“Tampering”)</a:t>
            </a:r>
          </a:p>
        </p:txBody>
      </p:sp>
      <p:sp>
        <p:nvSpPr>
          <p:cNvPr id="104452" name="Line 3">
            <a:extLst>
              <a:ext uri="{FF2B5EF4-FFF2-40B4-BE49-F238E27FC236}">
                <a16:creationId xmlns:a16="http://schemas.microsoft.com/office/drawing/2014/main" id="{D5CACCAD-3A31-4671-880D-55677F1CE0A0}"/>
              </a:ext>
            </a:extLst>
          </p:cNvPr>
          <p:cNvSpPr>
            <a:spLocks noChangeShapeType="1"/>
          </p:cNvSpPr>
          <p:nvPr/>
        </p:nvSpPr>
        <p:spPr bwMode="auto">
          <a:xfrm>
            <a:off x="609600" y="4038600"/>
            <a:ext cx="784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53" name="Text Box 4">
            <a:extLst>
              <a:ext uri="{FF2B5EF4-FFF2-40B4-BE49-F238E27FC236}">
                <a16:creationId xmlns:a16="http://schemas.microsoft.com/office/drawing/2014/main" id="{C39447A6-3258-4A12-8055-A5339B0241CB}"/>
              </a:ext>
            </a:extLst>
          </p:cNvPr>
          <p:cNvSpPr txBox="1">
            <a:spLocks noChangeArrowheads="1"/>
          </p:cNvSpPr>
          <p:nvPr/>
        </p:nvSpPr>
        <p:spPr bwMode="auto">
          <a:xfrm>
            <a:off x="1705303" y="4076700"/>
            <a:ext cx="56444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buFontTx/>
              <a:buChar char="-"/>
            </a:pPr>
            <a:r>
              <a:rPr lang="en-US" altLang="en-US" b="1" dirty="0"/>
              <a:t>30   - 25   - 20   - 15   - 10   -   5      0   +   5   + 10   + 15   + 20   + 25   + 30</a:t>
            </a:r>
          </a:p>
          <a:p>
            <a:pPr algn="ctr" eaLnBrk="1" hangingPunct="1"/>
            <a:r>
              <a:rPr lang="en-US" altLang="en-US" sz="1800" b="1" dirty="0">
                <a:solidFill>
                  <a:srgbClr val="C00000"/>
                </a:solidFill>
              </a:rPr>
              <a:t>SET POINT  </a:t>
            </a:r>
          </a:p>
          <a:p>
            <a:pPr algn="ctr" eaLnBrk="1" hangingPunct="1"/>
            <a:endParaRPr lang="en-US" altLang="en-US" sz="800" b="1" dirty="0"/>
          </a:p>
        </p:txBody>
      </p:sp>
      <p:sp>
        <p:nvSpPr>
          <p:cNvPr id="104454" name="Line 5">
            <a:extLst>
              <a:ext uri="{FF2B5EF4-FFF2-40B4-BE49-F238E27FC236}">
                <a16:creationId xmlns:a16="http://schemas.microsoft.com/office/drawing/2014/main" id="{D23F12B7-C3AE-4CCC-AE4C-C75B824D9CB9}"/>
              </a:ext>
            </a:extLst>
          </p:cNvPr>
          <p:cNvSpPr>
            <a:spLocks noChangeShapeType="1"/>
          </p:cNvSpPr>
          <p:nvPr/>
        </p:nvSpPr>
        <p:spPr bwMode="auto">
          <a:xfrm>
            <a:off x="4444999" y="1322367"/>
            <a:ext cx="35560" cy="271623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Google Shape;196;p32">
            <a:extLst>
              <a:ext uri="{FF2B5EF4-FFF2-40B4-BE49-F238E27FC236}">
                <a16:creationId xmlns:a16="http://schemas.microsoft.com/office/drawing/2014/main" id="{6661A1D1-F7D3-4848-96EA-619E53CC5536}"/>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2703019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a:extLst>
              <a:ext uri="{FF2B5EF4-FFF2-40B4-BE49-F238E27FC236}">
                <a16:creationId xmlns:a16="http://schemas.microsoft.com/office/drawing/2014/main" id="{EB5017BE-B616-48C4-879B-7115D73B0C24}"/>
              </a:ext>
            </a:extLst>
          </p:cNvPr>
          <p:cNvSpPr>
            <a:spLocks noGrp="1" noChangeArrowheads="1"/>
          </p:cNvSpPr>
          <p:nvPr>
            <p:ph type="title"/>
          </p:nvPr>
        </p:nvSpPr>
        <p:spPr>
          <a:xfrm>
            <a:off x="457200" y="274638"/>
            <a:ext cx="8229600" cy="715962"/>
          </a:xfrm>
        </p:spPr>
        <p:txBody>
          <a:bodyPr/>
          <a:lstStyle/>
          <a:p>
            <a:pPr algn="ctr" eaLnBrk="1" hangingPunct="1"/>
            <a:r>
              <a:rPr lang="en-US" altLang="en-US" sz="2800" b="1" dirty="0">
                <a:solidFill>
                  <a:schemeClr val="tx1"/>
                </a:solidFill>
              </a:rPr>
              <a:t>Deming’s Mistake 1 </a:t>
            </a:r>
            <a:r>
              <a:rPr lang="en-US" altLang="en-US" sz="2800" b="1" i="1" dirty="0">
                <a:solidFill>
                  <a:schemeClr val="tx1"/>
                </a:solidFill>
              </a:rPr>
              <a:t>(“Tampering”)</a:t>
            </a:r>
          </a:p>
        </p:txBody>
      </p:sp>
      <p:sp>
        <p:nvSpPr>
          <p:cNvPr id="104452" name="Line 3">
            <a:extLst>
              <a:ext uri="{FF2B5EF4-FFF2-40B4-BE49-F238E27FC236}">
                <a16:creationId xmlns:a16="http://schemas.microsoft.com/office/drawing/2014/main" id="{D5CACCAD-3A31-4671-880D-55677F1CE0A0}"/>
              </a:ext>
            </a:extLst>
          </p:cNvPr>
          <p:cNvSpPr>
            <a:spLocks noChangeShapeType="1"/>
          </p:cNvSpPr>
          <p:nvPr/>
        </p:nvSpPr>
        <p:spPr bwMode="auto">
          <a:xfrm>
            <a:off x="609600" y="4038600"/>
            <a:ext cx="784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53" name="Text Box 4">
            <a:extLst>
              <a:ext uri="{FF2B5EF4-FFF2-40B4-BE49-F238E27FC236}">
                <a16:creationId xmlns:a16="http://schemas.microsoft.com/office/drawing/2014/main" id="{C39447A6-3258-4A12-8055-A5339B0241CB}"/>
              </a:ext>
            </a:extLst>
          </p:cNvPr>
          <p:cNvSpPr txBox="1">
            <a:spLocks noChangeArrowheads="1"/>
          </p:cNvSpPr>
          <p:nvPr/>
        </p:nvSpPr>
        <p:spPr bwMode="auto">
          <a:xfrm>
            <a:off x="1705303" y="4076700"/>
            <a:ext cx="56444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buFontTx/>
              <a:buChar char="-"/>
            </a:pPr>
            <a:r>
              <a:rPr lang="en-US" altLang="en-US" b="1" dirty="0"/>
              <a:t>30   - 25   - 20   - 15   - 10   -   5      0   +   5   + 10   + 15   + 20   + 25   + 30</a:t>
            </a:r>
          </a:p>
          <a:p>
            <a:pPr algn="ctr" eaLnBrk="1" hangingPunct="1"/>
            <a:r>
              <a:rPr lang="en-US" altLang="en-US" sz="1800" b="1" dirty="0">
                <a:solidFill>
                  <a:srgbClr val="C00000"/>
                </a:solidFill>
              </a:rPr>
              <a:t>SET POINT  </a:t>
            </a:r>
          </a:p>
          <a:p>
            <a:pPr algn="ctr" eaLnBrk="1" hangingPunct="1"/>
            <a:endParaRPr lang="en-US" altLang="en-US" sz="800" b="1" dirty="0"/>
          </a:p>
        </p:txBody>
      </p:sp>
      <p:sp>
        <p:nvSpPr>
          <p:cNvPr id="104454" name="Line 5">
            <a:extLst>
              <a:ext uri="{FF2B5EF4-FFF2-40B4-BE49-F238E27FC236}">
                <a16:creationId xmlns:a16="http://schemas.microsoft.com/office/drawing/2014/main" id="{D23F12B7-C3AE-4CCC-AE4C-C75B824D9CB9}"/>
              </a:ext>
            </a:extLst>
          </p:cNvPr>
          <p:cNvSpPr>
            <a:spLocks noChangeShapeType="1"/>
          </p:cNvSpPr>
          <p:nvPr/>
        </p:nvSpPr>
        <p:spPr bwMode="auto">
          <a:xfrm>
            <a:off x="4444999" y="1322367"/>
            <a:ext cx="35560" cy="271623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04458" name="Group 9">
            <a:extLst>
              <a:ext uri="{FF2B5EF4-FFF2-40B4-BE49-F238E27FC236}">
                <a16:creationId xmlns:a16="http://schemas.microsoft.com/office/drawing/2014/main" id="{086B4E44-7E13-4B61-BEED-DE98EC279CB4}"/>
              </a:ext>
            </a:extLst>
          </p:cNvPr>
          <p:cNvGrpSpPr>
            <a:grpSpLocks/>
          </p:cNvGrpSpPr>
          <p:nvPr/>
        </p:nvGrpSpPr>
        <p:grpSpPr bwMode="auto">
          <a:xfrm>
            <a:off x="685800" y="2057400"/>
            <a:ext cx="7620000" cy="2354263"/>
            <a:chOff x="2202" y="2309"/>
            <a:chExt cx="2892" cy="1483"/>
          </a:xfrm>
        </p:grpSpPr>
        <p:sp>
          <p:nvSpPr>
            <p:cNvPr id="104460" name="Rectangle 10">
              <a:extLst>
                <a:ext uri="{FF2B5EF4-FFF2-40B4-BE49-F238E27FC236}">
                  <a16:creationId xmlns:a16="http://schemas.microsoft.com/office/drawing/2014/main" id="{372762B4-5E83-4FA3-83CC-012D196FFB76}"/>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04461" name="Freeform 11">
              <a:extLst>
                <a:ext uri="{FF2B5EF4-FFF2-40B4-BE49-F238E27FC236}">
                  <a16:creationId xmlns:a16="http://schemas.microsoft.com/office/drawing/2014/main" id="{CF86753D-D9C8-4643-AB58-0EBEEF859B2C}"/>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62" name="Line 12">
              <a:extLst>
                <a:ext uri="{FF2B5EF4-FFF2-40B4-BE49-F238E27FC236}">
                  <a16:creationId xmlns:a16="http://schemas.microsoft.com/office/drawing/2014/main" id="{D1A13307-82B8-473B-BA8D-E2297FF6FD4E}"/>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3" name="Line 13">
              <a:extLst>
                <a:ext uri="{FF2B5EF4-FFF2-40B4-BE49-F238E27FC236}">
                  <a16:creationId xmlns:a16="http://schemas.microsoft.com/office/drawing/2014/main" id="{9FA5E0BE-80F5-45D7-BF14-0B4744E7AF26}"/>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4" name="Line 14">
              <a:extLst>
                <a:ext uri="{FF2B5EF4-FFF2-40B4-BE49-F238E27FC236}">
                  <a16:creationId xmlns:a16="http://schemas.microsoft.com/office/drawing/2014/main" id="{E365D451-3D9F-4162-8B4D-9F7E7566F5FA}"/>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5" name="Line 15">
              <a:extLst>
                <a:ext uri="{FF2B5EF4-FFF2-40B4-BE49-F238E27FC236}">
                  <a16:creationId xmlns:a16="http://schemas.microsoft.com/office/drawing/2014/main" id="{60104A09-3711-4B37-9165-5BFF0E3021BA}"/>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6" name="Line 16">
              <a:extLst>
                <a:ext uri="{FF2B5EF4-FFF2-40B4-BE49-F238E27FC236}">
                  <a16:creationId xmlns:a16="http://schemas.microsoft.com/office/drawing/2014/main" id="{3B8010A3-EE5B-4B10-9993-ED809D3FAF07}"/>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7" name="Line 17">
              <a:extLst>
                <a:ext uri="{FF2B5EF4-FFF2-40B4-BE49-F238E27FC236}">
                  <a16:creationId xmlns:a16="http://schemas.microsoft.com/office/drawing/2014/main" id="{E3980039-B534-4779-B46E-2BECA7966ACB}"/>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8" name="Line 18">
              <a:extLst>
                <a:ext uri="{FF2B5EF4-FFF2-40B4-BE49-F238E27FC236}">
                  <a16:creationId xmlns:a16="http://schemas.microsoft.com/office/drawing/2014/main" id="{C9A5D6F4-1B31-4E4E-B910-2D0B4813771B}"/>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9" name="Line 19">
              <a:extLst>
                <a:ext uri="{FF2B5EF4-FFF2-40B4-BE49-F238E27FC236}">
                  <a16:creationId xmlns:a16="http://schemas.microsoft.com/office/drawing/2014/main" id="{303FDE50-A546-4C5B-94D3-64B5DF61E93F}"/>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0" name="Line 20">
              <a:extLst>
                <a:ext uri="{FF2B5EF4-FFF2-40B4-BE49-F238E27FC236}">
                  <a16:creationId xmlns:a16="http://schemas.microsoft.com/office/drawing/2014/main" id="{638A9949-7A4D-4A9D-8572-9169EECE32AB}"/>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1" name="Line 21">
              <a:extLst>
                <a:ext uri="{FF2B5EF4-FFF2-40B4-BE49-F238E27FC236}">
                  <a16:creationId xmlns:a16="http://schemas.microsoft.com/office/drawing/2014/main" id="{72F9E3AE-C954-4B49-BF28-29844F4F1B9B}"/>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2" name="Line 22">
              <a:extLst>
                <a:ext uri="{FF2B5EF4-FFF2-40B4-BE49-F238E27FC236}">
                  <a16:creationId xmlns:a16="http://schemas.microsoft.com/office/drawing/2014/main" id="{D1A5A53A-2396-4624-80E3-709C3F365E46}"/>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3" name="Line 23">
              <a:extLst>
                <a:ext uri="{FF2B5EF4-FFF2-40B4-BE49-F238E27FC236}">
                  <a16:creationId xmlns:a16="http://schemas.microsoft.com/office/drawing/2014/main" id="{0504943B-CE5B-424E-B3B9-F4FBA99E0252}"/>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4" name="Line 24">
              <a:extLst>
                <a:ext uri="{FF2B5EF4-FFF2-40B4-BE49-F238E27FC236}">
                  <a16:creationId xmlns:a16="http://schemas.microsoft.com/office/drawing/2014/main" id="{AE01587F-1E95-4CB3-8D47-8F9FA2A59F14}"/>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5" name="Line 25">
              <a:extLst>
                <a:ext uri="{FF2B5EF4-FFF2-40B4-BE49-F238E27FC236}">
                  <a16:creationId xmlns:a16="http://schemas.microsoft.com/office/drawing/2014/main" id="{B3AC377A-358D-4E13-8087-072129575E89}"/>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6" name="Line 26">
              <a:extLst>
                <a:ext uri="{FF2B5EF4-FFF2-40B4-BE49-F238E27FC236}">
                  <a16:creationId xmlns:a16="http://schemas.microsoft.com/office/drawing/2014/main" id="{5FCBE874-F6DA-4FEE-B211-66EBF37F0709}"/>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7" name="Line 27">
              <a:extLst>
                <a:ext uri="{FF2B5EF4-FFF2-40B4-BE49-F238E27FC236}">
                  <a16:creationId xmlns:a16="http://schemas.microsoft.com/office/drawing/2014/main" id="{46CF3237-987C-4BC2-B82C-82EA882CC180}"/>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8" name="Freeform 28">
              <a:extLst>
                <a:ext uri="{FF2B5EF4-FFF2-40B4-BE49-F238E27FC236}">
                  <a16:creationId xmlns:a16="http://schemas.microsoft.com/office/drawing/2014/main" id="{DD14750F-00EA-4FDA-A53D-43DA1248DEEC}"/>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79" name="Freeform 29">
              <a:extLst>
                <a:ext uri="{FF2B5EF4-FFF2-40B4-BE49-F238E27FC236}">
                  <a16:creationId xmlns:a16="http://schemas.microsoft.com/office/drawing/2014/main" id="{4A843917-E33D-4C5E-A7C5-CD1A88F7D5DB}"/>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0" name="Freeform 30">
              <a:extLst>
                <a:ext uri="{FF2B5EF4-FFF2-40B4-BE49-F238E27FC236}">
                  <a16:creationId xmlns:a16="http://schemas.microsoft.com/office/drawing/2014/main" id="{C5494235-5391-4C9D-AAAB-9A893D44774A}"/>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1" name="Freeform 31">
              <a:extLst>
                <a:ext uri="{FF2B5EF4-FFF2-40B4-BE49-F238E27FC236}">
                  <a16:creationId xmlns:a16="http://schemas.microsoft.com/office/drawing/2014/main" id="{481BD2D2-7ACE-46DE-8112-D18FB0F456FE}"/>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2" name="Freeform 32">
              <a:extLst>
                <a:ext uri="{FF2B5EF4-FFF2-40B4-BE49-F238E27FC236}">
                  <a16:creationId xmlns:a16="http://schemas.microsoft.com/office/drawing/2014/main" id="{05200396-9F97-45B9-A373-D3F8A7BFBFC5}"/>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3" name="Freeform 33">
              <a:extLst>
                <a:ext uri="{FF2B5EF4-FFF2-40B4-BE49-F238E27FC236}">
                  <a16:creationId xmlns:a16="http://schemas.microsoft.com/office/drawing/2014/main" id="{A989053E-5194-4B80-952F-04D5C7978C9A}"/>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4" name="Freeform 34">
              <a:extLst>
                <a:ext uri="{FF2B5EF4-FFF2-40B4-BE49-F238E27FC236}">
                  <a16:creationId xmlns:a16="http://schemas.microsoft.com/office/drawing/2014/main" id="{08965345-C959-42AB-80BF-88E8D640A8F8}"/>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5" name="Freeform 35">
              <a:extLst>
                <a:ext uri="{FF2B5EF4-FFF2-40B4-BE49-F238E27FC236}">
                  <a16:creationId xmlns:a16="http://schemas.microsoft.com/office/drawing/2014/main" id="{DEAB00C1-343C-4D80-A22B-C259C18043DD}"/>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6" name="Freeform 36">
              <a:extLst>
                <a:ext uri="{FF2B5EF4-FFF2-40B4-BE49-F238E27FC236}">
                  <a16:creationId xmlns:a16="http://schemas.microsoft.com/office/drawing/2014/main" id="{8A1B32E1-234B-4BE9-831A-ED2EED696B37}"/>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7" name="Freeform 37">
              <a:extLst>
                <a:ext uri="{FF2B5EF4-FFF2-40B4-BE49-F238E27FC236}">
                  <a16:creationId xmlns:a16="http://schemas.microsoft.com/office/drawing/2014/main" id="{1BD8988F-4C08-42C0-A85A-0F9280A9ABA2}"/>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8" name="Freeform 38">
              <a:extLst>
                <a:ext uri="{FF2B5EF4-FFF2-40B4-BE49-F238E27FC236}">
                  <a16:creationId xmlns:a16="http://schemas.microsoft.com/office/drawing/2014/main" id="{7812CF9E-91C1-420A-804A-B583609C76AE}"/>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9" name="Freeform 39">
              <a:extLst>
                <a:ext uri="{FF2B5EF4-FFF2-40B4-BE49-F238E27FC236}">
                  <a16:creationId xmlns:a16="http://schemas.microsoft.com/office/drawing/2014/main" id="{E88CED28-3CCD-4600-B229-E08551C50BC1}"/>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0" name="Freeform 40">
              <a:extLst>
                <a:ext uri="{FF2B5EF4-FFF2-40B4-BE49-F238E27FC236}">
                  <a16:creationId xmlns:a16="http://schemas.microsoft.com/office/drawing/2014/main" id="{8DBF1216-3495-4218-B9C6-45ACD287D2BC}"/>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1" name="Freeform 41">
              <a:extLst>
                <a:ext uri="{FF2B5EF4-FFF2-40B4-BE49-F238E27FC236}">
                  <a16:creationId xmlns:a16="http://schemas.microsoft.com/office/drawing/2014/main" id="{4D905126-16CE-43EE-B49B-C3A7192D4720}"/>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2" name="Freeform 42">
              <a:extLst>
                <a:ext uri="{FF2B5EF4-FFF2-40B4-BE49-F238E27FC236}">
                  <a16:creationId xmlns:a16="http://schemas.microsoft.com/office/drawing/2014/main" id="{5A7362B0-6A0B-4E8D-A9FD-728D7A180337}"/>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3" name="Freeform 43">
              <a:extLst>
                <a:ext uri="{FF2B5EF4-FFF2-40B4-BE49-F238E27FC236}">
                  <a16:creationId xmlns:a16="http://schemas.microsoft.com/office/drawing/2014/main" id="{CF074BD4-3692-49FC-BA57-20FB6F2B2113}"/>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4" name="Freeform 44">
              <a:extLst>
                <a:ext uri="{FF2B5EF4-FFF2-40B4-BE49-F238E27FC236}">
                  <a16:creationId xmlns:a16="http://schemas.microsoft.com/office/drawing/2014/main" id="{618AB0B4-1EEB-48CC-ADF0-6BF94AEB91EE}"/>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5" name="Freeform 45">
              <a:extLst>
                <a:ext uri="{FF2B5EF4-FFF2-40B4-BE49-F238E27FC236}">
                  <a16:creationId xmlns:a16="http://schemas.microsoft.com/office/drawing/2014/main" id="{FFBCCA5B-7731-4F9E-90E4-6102D1F4807C}"/>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6" name="Freeform 46">
              <a:extLst>
                <a:ext uri="{FF2B5EF4-FFF2-40B4-BE49-F238E27FC236}">
                  <a16:creationId xmlns:a16="http://schemas.microsoft.com/office/drawing/2014/main" id="{D6B4A9F1-8B65-413A-B558-D15E2BD4A7AE}"/>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7" name="Freeform 47">
              <a:extLst>
                <a:ext uri="{FF2B5EF4-FFF2-40B4-BE49-F238E27FC236}">
                  <a16:creationId xmlns:a16="http://schemas.microsoft.com/office/drawing/2014/main" id="{51EBFE53-A6FF-48E1-81E2-3332441B7FD0}"/>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8" name="Line 48">
              <a:extLst>
                <a:ext uri="{FF2B5EF4-FFF2-40B4-BE49-F238E27FC236}">
                  <a16:creationId xmlns:a16="http://schemas.microsoft.com/office/drawing/2014/main" id="{10A9A540-0D83-4F9B-AE01-7DD2FFE640B2}"/>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99" name="Line 49">
              <a:extLst>
                <a:ext uri="{FF2B5EF4-FFF2-40B4-BE49-F238E27FC236}">
                  <a16:creationId xmlns:a16="http://schemas.microsoft.com/office/drawing/2014/main" id="{0ECE465E-BACD-4F5F-8378-DBC7D38F4B67}"/>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0" name="Line 50">
              <a:extLst>
                <a:ext uri="{FF2B5EF4-FFF2-40B4-BE49-F238E27FC236}">
                  <a16:creationId xmlns:a16="http://schemas.microsoft.com/office/drawing/2014/main" id="{DBD626AD-8F4F-4741-B808-E09D6C04618B}"/>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1" name="Line 51">
              <a:extLst>
                <a:ext uri="{FF2B5EF4-FFF2-40B4-BE49-F238E27FC236}">
                  <a16:creationId xmlns:a16="http://schemas.microsoft.com/office/drawing/2014/main" id="{8FF9CF19-C934-4C61-A85B-52FCAA094599}"/>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2" name="Line 52">
              <a:extLst>
                <a:ext uri="{FF2B5EF4-FFF2-40B4-BE49-F238E27FC236}">
                  <a16:creationId xmlns:a16="http://schemas.microsoft.com/office/drawing/2014/main" id="{3B793BAA-174C-4C57-8132-6F11B5FB6624}"/>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3" name="Rectangle 53">
              <a:extLst>
                <a:ext uri="{FF2B5EF4-FFF2-40B4-BE49-F238E27FC236}">
                  <a16:creationId xmlns:a16="http://schemas.microsoft.com/office/drawing/2014/main" id="{45B73AD8-AE5B-4D75-AB1D-07B2B8B43166}"/>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sp>
        <p:nvSpPr>
          <p:cNvPr id="52" name="Google Shape;196;p32">
            <a:extLst>
              <a:ext uri="{FF2B5EF4-FFF2-40B4-BE49-F238E27FC236}">
                <a16:creationId xmlns:a16="http://schemas.microsoft.com/office/drawing/2014/main" id="{B4D4F871-5ADA-4B6C-BB95-C8619FB1C17D}"/>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a:extLst>
              <a:ext uri="{FF2B5EF4-FFF2-40B4-BE49-F238E27FC236}">
                <a16:creationId xmlns:a16="http://schemas.microsoft.com/office/drawing/2014/main" id="{EB5017BE-B616-48C4-879B-7115D73B0C24}"/>
              </a:ext>
            </a:extLst>
          </p:cNvPr>
          <p:cNvSpPr>
            <a:spLocks noGrp="1" noChangeArrowheads="1"/>
          </p:cNvSpPr>
          <p:nvPr>
            <p:ph type="title"/>
          </p:nvPr>
        </p:nvSpPr>
        <p:spPr>
          <a:xfrm>
            <a:off x="457200" y="274638"/>
            <a:ext cx="8229600" cy="715962"/>
          </a:xfrm>
        </p:spPr>
        <p:txBody>
          <a:bodyPr/>
          <a:lstStyle/>
          <a:p>
            <a:pPr algn="ctr" eaLnBrk="1" hangingPunct="1"/>
            <a:r>
              <a:rPr lang="en-US" altLang="en-US" sz="2800" b="1" dirty="0"/>
              <a:t>Deming’s Mistake 1 </a:t>
            </a:r>
            <a:r>
              <a:rPr lang="en-US" altLang="en-US" sz="2800" b="1" i="1" dirty="0"/>
              <a:t>(“Tampering”)</a:t>
            </a:r>
          </a:p>
        </p:txBody>
      </p:sp>
      <p:sp>
        <p:nvSpPr>
          <p:cNvPr id="104452" name="Line 3">
            <a:extLst>
              <a:ext uri="{FF2B5EF4-FFF2-40B4-BE49-F238E27FC236}">
                <a16:creationId xmlns:a16="http://schemas.microsoft.com/office/drawing/2014/main" id="{D5CACCAD-3A31-4671-880D-55677F1CE0A0}"/>
              </a:ext>
            </a:extLst>
          </p:cNvPr>
          <p:cNvSpPr>
            <a:spLocks noChangeShapeType="1"/>
          </p:cNvSpPr>
          <p:nvPr/>
        </p:nvSpPr>
        <p:spPr bwMode="auto">
          <a:xfrm>
            <a:off x="609600" y="4038600"/>
            <a:ext cx="784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53" name="Text Box 4">
            <a:extLst>
              <a:ext uri="{FF2B5EF4-FFF2-40B4-BE49-F238E27FC236}">
                <a16:creationId xmlns:a16="http://schemas.microsoft.com/office/drawing/2014/main" id="{C39447A6-3258-4A12-8055-A5339B0241CB}"/>
              </a:ext>
            </a:extLst>
          </p:cNvPr>
          <p:cNvSpPr txBox="1">
            <a:spLocks noChangeArrowheads="1"/>
          </p:cNvSpPr>
          <p:nvPr/>
        </p:nvSpPr>
        <p:spPr bwMode="auto">
          <a:xfrm>
            <a:off x="1705303" y="4076700"/>
            <a:ext cx="56444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buFontTx/>
              <a:buChar char="-"/>
            </a:pPr>
            <a:r>
              <a:rPr lang="en-US" altLang="en-US" b="1" dirty="0"/>
              <a:t>30   - 25   - 20   - 15   - 10   -   5      0   +   5   + 10   + 15   + 20   + 25   + 30</a:t>
            </a:r>
          </a:p>
          <a:p>
            <a:pPr algn="ctr" eaLnBrk="1" hangingPunct="1"/>
            <a:r>
              <a:rPr lang="en-US" altLang="en-US" sz="1800" b="1" dirty="0">
                <a:solidFill>
                  <a:srgbClr val="C00000"/>
                </a:solidFill>
              </a:rPr>
              <a:t>SET POINT  </a:t>
            </a:r>
          </a:p>
          <a:p>
            <a:pPr algn="ctr" eaLnBrk="1" hangingPunct="1"/>
            <a:endParaRPr lang="en-US" altLang="en-US" sz="800" b="1" dirty="0"/>
          </a:p>
        </p:txBody>
      </p:sp>
      <p:sp>
        <p:nvSpPr>
          <p:cNvPr id="104454" name="Line 5">
            <a:extLst>
              <a:ext uri="{FF2B5EF4-FFF2-40B4-BE49-F238E27FC236}">
                <a16:creationId xmlns:a16="http://schemas.microsoft.com/office/drawing/2014/main" id="{D23F12B7-C3AE-4CCC-AE4C-C75B824D9CB9}"/>
              </a:ext>
            </a:extLst>
          </p:cNvPr>
          <p:cNvSpPr>
            <a:spLocks noChangeShapeType="1"/>
          </p:cNvSpPr>
          <p:nvPr/>
        </p:nvSpPr>
        <p:spPr bwMode="auto">
          <a:xfrm>
            <a:off x="4444999" y="1322367"/>
            <a:ext cx="35560" cy="271623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04458" name="Group 9">
            <a:extLst>
              <a:ext uri="{FF2B5EF4-FFF2-40B4-BE49-F238E27FC236}">
                <a16:creationId xmlns:a16="http://schemas.microsoft.com/office/drawing/2014/main" id="{086B4E44-7E13-4B61-BEED-DE98EC279CB4}"/>
              </a:ext>
            </a:extLst>
          </p:cNvPr>
          <p:cNvGrpSpPr>
            <a:grpSpLocks/>
          </p:cNvGrpSpPr>
          <p:nvPr/>
        </p:nvGrpSpPr>
        <p:grpSpPr bwMode="auto">
          <a:xfrm>
            <a:off x="685800" y="2057400"/>
            <a:ext cx="7620000" cy="2354263"/>
            <a:chOff x="2202" y="2309"/>
            <a:chExt cx="2892" cy="1483"/>
          </a:xfrm>
        </p:grpSpPr>
        <p:sp>
          <p:nvSpPr>
            <p:cNvPr id="104460" name="Rectangle 10">
              <a:extLst>
                <a:ext uri="{FF2B5EF4-FFF2-40B4-BE49-F238E27FC236}">
                  <a16:creationId xmlns:a16="http://schemas.microsoft.com/office/drawing/2014/main" id="{372762B4-5E83-4FA3-83CC-012D196FFB76}"/>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04461" name="Freeform 11">
              <a:extLst>
                <a:ext uri="{FF2B5EF4-FFF2-40B4-BE49-F238E27FC236}">
                  <a16:creationId xmlns:a16="http://schemas.microsoft.com/office/drawing/2014/main" id="{CF86753D-D9C8-4643-AB58-0EBEEF859B2C}"/>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62" name="Line 12">
              <a:extLst>
                <a:ext uri="{FF2B5EF4-FFF2-40B4-BE49-F238E27FC236}">
                  <a16:creationId xmlns:a16="http://schemas.microsoft.com/office/drawing/2014/main" id="{D1A13307-82B8-473B-BA8D-E2297FF6FD4E}"/>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3" name="Line 13">
              <a:extLst>
                <a:ext uri="{FF2B5EF4-FFF2-40B4-BE49-F238E27FC236}">
                  <a16:creationId xmlns:a16="http://schemas.microsoft.com/office/drawing/2014/main" id="{9FA5E0BE-80F5-45D7-BF14-0B4744E7AF26}"/>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4" name="Line 14">
              <a:extLst>
                <a:ext uri="{FF2B5EF4-FFF2-40B4-BE49-F238E27FC236}">
                  <a16:creationId xmlns:a16="http://schemas.microsoft.com/office/drawing/2014/main" id="{E365D451-3D9F-4162-8B4D-9F7E7566F5FA}"/>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5" name="Line 15">
              <a:extLst>
                <a:ext uri="{FF2B5EF4-FFF2-40B4-BE49-F238E27FC236}">
                  <a16:creationId xmlns:a16="http://schemas.microsoft.com/office/drawing/2014/main" id="{60104A09-3711-4B37-9165-5BFF0E3021BA}"/>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6" name="Line 16">
              <a:extLst>
                <a:ext uri="{FF2B5EF4-FFF2-40B4-BE49-F238E27FC236}">
                  <a16:creationId xmlns:a16="http://schemas.microsoft.com/office/drawing/2014/main" id="{3B8010A3-EE5B-4B10-9993-ED809D3FAF07}"/>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7" name="Line 17">
              <a:extLst>
                <a:ext uri="{FF2B5EF4-FFF2-40B4-BE49-F238E27FC236}">
                  <a16:creationId xmlns:a16="http://schemas.microsoft.com/office/drawing/2014/main" id="{E3980039-B534-4779-B46E-2BECA7966ACB}"/>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8" name="Line 18">
              <a:extLst>
                <a:ext uri="{FF2B5EF4-FFF2-40B4-BE49-F238E27FC236}">
                  <a16:creationId xmlns:a16="http://schemas.microsoft.com/office/drawing/2014/main" id="{C9A5D6F4-1B31-4E4E-B910-2D0B4813771B}"/>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9" name="Line 19">
              <a:extLst>
                <a:ext uri="{FF2B5EF4-FFF2-40B4-BE49-F238E27FC236}">
                  <a16:creationId xmlns:a16="http://schemas.microsoft.com/office/drawing/2014/main" id="{303FDE50-A546-4C5B-94D3-64B5DF61E93F}"/>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0" name="Line 20">
              <a:extLst>
                <a:ext uri="{FF2B5EF4-FFF2-40B4-BE49-F238E27FC236}">
                  <a16:creationId xmlns:a16="http://schemas.microsoft.com/office/drawing/2014/main" id="{638A9949-7A4D-4A9D-8572-9169EECE32AB}"/>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1" name="Line 21">
              <a:extLst>
                <a:ext uri="{FF2B5EF4-FFF2-40B4-BE49-F238E27FC236}">
                  <a16:creationId xmlns:a16="http://schemas.microsoft.com/office/drawing/2014/main" id="{72F9E3AE-C954-4B49-BF28-29844F4F1B9B}"/>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2" name="Line 22">
              <a:extLst>
                <a:ext uri="{FF2B5EF4-FFF2-40B4-BE49-F238E27FC236}">
                  <a16:creationId xmlns:a16="http://schemas.microsoft.com/office/drawing/2014/main" id="{D1A5A53A-2396-4624-80E3-709C3F365E46}"/>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3" name="Line 23">
              <a:extLst>
                <a:ext uri="{FF2B5EF4-FFF2-40B4-BE49-F238E27FC236}">
                  <a16:creationId xmlns:a16="http://schemas.microsoft.com/office/drawing/2014/main" id="{0504943B-CE5B-424E-B3B9-F4FBA99E0252}"/>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4" name="Line 24">
              <a:extLst>
                <a:ext uri="{FF2B5EF4-FFF2-40B4-BE49-F238E27FC236}">
                  <a16:creationId xmlns:a16="http://schemas.microsoft.com/office/drawing/2014/main" id="{AE01587F-1E95-4CB3-8D47-8F9FA2A59F14}"/>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5" name="Line 25">
              <a:extLst>
                <a:ext uri="{FF2B5EF4-FFF2-40B4-BE49-F238E27FC236}">
                  <a16:creationId xmlns:a16="http://schemas.microsoft.com/office/drawing/2014/main" id="{B3AC377A-358D-4E13-8087-072129575E89}"/>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6" name="Line 26">
              <a:extLst>
                <a:ext uri="{FF2B5EF4-FFF2-40B4-BE49-F238E27FC236}">
                  <a16:creationId xmlns:a16="http://schemas.microsoft.com/office/drawing/2014/main" id="{5FCBE874-F6DA-4FEE-B211-66EBF37F0709}"/>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7" name="Line 27">
              <a:extLst>
                <a:ext uri="{FF2B5EF4-FFF2-40B4-BE49-F238E27FC236}">
                  <a16:creationId xmlns:a16="http://schemas.microsoft.com/office/drawing/2014/main" id="{46CF3237-987C-4BC2-B82C-82EA882CC180}"/>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8" name="Freeform 28">
              <a:extLst>
                <a:ext uri="{FF2B5EF4-FFF2-40B4-BE49-F238E27FC236}">
                  <a16:creationId xmlns:a16="http://schemas.microsoft.com/office/drawing/2014/main" id="{DD14750F-00EA-4FDA-A53D-43DA1248DEEC}"/>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79" name="Freeform 29">
              <a:extLst>
                <a:ext uri="{FF2B5EF4-FFF2-40B4-BE49-F238E27FC236}">
                  <a16:creationId xmlns:a16="http://schemas.microsoft.com/office/drawing/2014/main" id="{4A843917-E33D-4C5E-A7C5-CD1A88F7D5DB}"/>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0" name="Freeform 30">
              <a:extLst>
                <a:ext uri="{FF2B5EF4-FFF2-40B4-BE49-F238E27FC236}">
                  <a16:creationId xmlns:a16="http://schemas.microsoft.com/office/drawing/2014/main" id="{C5494235-5391-4C9D-AAAB-9A893D44774A}"/>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1" name="Freeform 31">
              <a:extLst>
                <a:ext uri="{FF2B5EF4-FFF2-40B4-BE49-F238E27FC236}">
                  <a16:creationId xmlns:a16="http://schemas.microsoft.com/office/drawing/2014/main" id="{481BD2D2-7ACE-46DE-8112-D18FB0F456FE}"/>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2" name="Freeform 32">
              <a:extLst>
                <a:ext uri="{FF2B5EF4-FFF2-40B4-BE49-F238E27FC236}">
                  <a16:creationId xmlns:a16="http://schemas.microsoft.com/office/drawing/2014/main" id="{05200396-9F97-45B9-A373-D3F8A7BFBFC5}"/>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3" name="Freeform 33">
              <a:extLst>
                <a:ext uri="{FF2B5EF4-FFF2-40B4-BE49-F238E27FC236}">
                  <a16:creationId xmlns:a16="http://schemas.microsoft.com/office/drawing/2014/main" id="{A989053E-5194-4B80-952F-04D5C7978C9A}"/>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4" name="Freeform 34">
              <a:extLst>
                <a:ext uri="{FF2B5EF4-FFF2-40B4-BE49-F238E27FC236}">
                  <a16:creationId xmlns:a16="http://schemas.microsoft.com/office/drawing/2014/main" id="{08965345-C959-42AB-80BF-88E8D640A8F8}"/>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5" name="Freeform 35">
              <a:extLst>
                <a:ext uri="{FF2B5EF4-FFF2-40B4-BE49-F238E27FC236}">
                  <a16:creationId xmlns:a16="http://schemas.microsoft.com/office/drawing/2014/main" id="{DEAB00C1-343C-4D80-A22B-C259C18043DD}"/>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6" name="Freeform 36">
              <a:extLst>
                <a:ext uri="{FF2B5EF4-FFF2-40B4-BE49-F238E27FC236}">
                  <a16:creationId xmlns:a16="http://schemas.microsoft.com/office/drawing/2014/main" id="{8A1B32E1-234B-4BE9-831A-ED2EED696B37}"/>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7" name="Freeform 37">
              <a:extLst>
                <a:ext uri="{FF2B5EF4-FFF2-40B4-BE49-F238E27FC236}">
                  <a16:creationId xmlns:a16="http://schemas.microsoft.com/office/drawing/2014/main" id="{1BD8988F-4C08-42C0-A85A-0F9280A9ABA2}"/>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8" name="Freeform 38">
              <a:extLst>
                <a:ext uri="{FF2B5EF4-FFF2-40B4-BE49-F238E27FC236}">
                  <a16:creationId xmlns:a16="http://schemas.microsoft.com/office/drawing/2014/main" id="{7812CF9E-91C1-420A-804A-B583609C76AE}"/>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9" name="Freeform 39">
              <a:extLst>
                <a:ext uri="{FF2B5EF4-FFF2-40B4-BE49-F238E27FC236}">
                  <a16:creationId xmlns:a16="http://schemas.microsoft.com/office/drawing/2014/main" id="{E88CED28-3CCD-4600-B229-E08551C50BC1}"/>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0" name="Freeform 40">
              <a:extLst>
                <a:ext uri="{FF2B5EF4-FFF2-40B4-BE49-F238E27FC236}">
                  <a16:creationId xmlns:a16="http://schemas.microsoft.com/office/drawing/2014/main" id="{8DBF1216-3495-4218-B9C6-45ACD287D2BC}"/>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1" name="Freeform 41">
              <a:extLst>
                <a:ext uri="{FF2B5EF4-FFF2-40B4-BE49-F238E27FC236}">
                  <a16:creationId xmlns:a16="http://schemas.microsoft.com/office/drawing/2014/main" id="{4D905126-16CE-43EE-B49B-C3A7192D4720}"/>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2" name="Freeform 42">
              <a:extLst>
                <a:ext uri="{FF2B5EF4-FFF2-40B4-BE49-F238E27FC236}">
                  <a16:creationId xmlns:a16="http://schemas.microsoft.com/office/drawing/2014/main" id="{5A7362B0-6A0B-4E8D-A9FD-728D7A180337}"/>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3" name="Freeform 43">
              <a:extLst>
                <a:ext uri="{FF2B5EF4-FFF2-40B4-BE49-F238E27FC236}">
                  <a16:creationId xmlns:a16="http://schemas.microsoft.com/office/drawing/2014/main" id="{CF074BD4-3692-49FC-BA57-20FB6F2B2113}"/>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4" name="Freeform 44">
              <a:extLst>
                <a:ext uri="{FF2B5EF4-FFF2-40B4-BE49-F238E27FC236}">
                  <a16:creationId xmlns:a16="http://schemas.microsoft.com/office/drawing/2014/main" id="{618AB0B4-1EEB-48CC-ADF0-6BF94AEB91EE}"/>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5" name="Freeform 45">
              <a:extLst>
                <a:ext uri="{FF2B5EF4-FFF2-40B4-BE49-F238E27FC236}">
                  <a16:creationId xmlns:a16="http://schemas.microsoft.com/office/drawing/2014/main" id="{FFBCCA5B-7731-4F9E-90E4-6102D1F4807C}"/>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6" name="Freeform 46">
              <a:extLst>
                <a:ext uri="{FF2B5EF4-FFF2-40B4-BE49-F238E27FC236}">
                  <a16:creationId xmlns:a16="http://schemas.microsoft.com/office/drawing/2014/main" id="{D6B4A9F1-8B65-413A-B558-D15E2BD4A7AE}"/>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7" name="Freeform 47">
              <a:extLst>
                <a:ext uri="{FF2B5EF4-FFF2-40B4-BE49-F238E27FC236}">
                  <a16:creationId xmlns:a16="http://schemas.microsoft.com/office/drawing/2014/main" id="{51EBFE53-A6FF-48E1-81E2-3332441B7FD0}"/>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8" name="Line 48">
              <a:extLst>
                <a:ext uri="{FF2B5EF4-FFF2-40B4-BE49-F238E27FC236}">
                  <a16:creationId xmlns:a16="http://schemas.microsoft.com/office/drawing/2014/main" id="{10A9A540-0D83-4F9B-AE01-7DD2FFE640B2}"/>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99" name="Line 49">
              <a:extLst>
                <a:ext uri="{FF2B5EF4-FFF2-40B4-BE49-F238E27FC236}">
                  <a16:creationId xmlns:a16="http://schemas.microsoft.com/office/drawing/2014/main" id="{0ECE465E-BACD-4F5F-8378-DBC7D38F4B67}"/>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0" name="Line 50">
              <a:extLst>
                <a:ext uri="{FF2B5EF4-FFF2-40B4-BE49-F238E27FC236}">
                  <a16:creationId xmlns:a16="http://schemas.microsoft.com/office/drawing/2014/main" id="{DBD626AD-8F4F-4741-B808-E09D6C04618B}"/>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1" name="Line 51">
              <a:extLst>
                <a:ext uri="{FF2B5EF4-FFF2-40B4-BE49-F238E27FC236}">
                  <a16:creationId xmlns:a16="http://schemas.microsoft.com/office/drawing/2014/main" id="{8FF9CF19-C934-4C61-A85B-52FCAA094599}"/>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2" name="Line 52">
              <a:extLst>
                <a:ext uri="{FF2B5EF4-FFF2-40B4-BE49-F238E27FC236}">
                  <a16:creationId xmlns:a16="http://schemas.microsoft.com/office/drawing/2014/main" id="{3B793BAA-174C-4C57-8132-6F11B5FB6624}"/>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3" name="Rectangle 53">
              <a:extLst>
                <a:ext uri="{FF2B5EF4-FFF2-40B4-BE49-F238E27FC236}">
                  <a16:creationId xmlns:a16="http://schemas.microsoft.com/office/drawing/2014/main" id="{45B73AD8-AE5B-4D75-AB1D-07B2B8B43166}"/>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sp>
        <p:nvSpPr>
          <p:cNvPr id="53" name="Text Box 8">
            <a:extLst>
              <a:ext uri="{FF2B5EF4-FFF2-40B4-BE49-F238E27FC236}">
                <a16:creationId xmlns:a16="http://schemas.microsoft.com/office/drawing/2014/main" id="{4B0DC3A3-EB36-44EA-AD03-B9B98554AC49}"/>
              </a:ext>
            </a:extLst>
          </p:cNvPr>
          <p:cNvSpPr txBox="1">
            <a:spLocks noChangeArrowheads="1"/>
          </p:cNvSpPr>
          <p:nvPr/>
        </p:nvSpPr>
        <p:spPr bwMode="auto">
          <a:xfrm>
            <a:off x="5383237" y="3648220"/>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sz="2400" b="1" dirty="0">
                <a:solidFill>
                  <a:srgbClr val="FF0000"/>
                </a:solidFill>
              </a:rPr>
              <a:t>X</a:t>
            </a:r>
          </a:p>
        </p:txBody>
      </p:sp>
      <p:sp>
        <p:nvSpPr>
          <p:cNvPr id="54" name="Google Shape;196;p32">
            <a:extLst>
              <a:ext uri="{FF2B5EF4-FFF2-40B4-BE49-F238E27FC236}">
                <a16:creationId xmlns:a16="http://schemas.microsoft.com/office/drawing/2014/main" id="{E6BD22FF-8D93-4407-948D-3258BBCBBC60}"/>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341623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a:extLst>
              <a:ext uri="{FF2B5EF4-FFF2-40B4-BE49-F238E27FC236}">
                <a16:creationId xmlns:a16="http://schemas.microsoft.com/office/drawing/2014/main" id="{EB5017BE-B616-48C4-879B-7115D73B0C24}"/>
              </a:ext>
            </a:extLst>
          </p:cNvPr>
          <p:cNvSpPr>
            <a:spLocks noGrp="1" noChangeArrowheads="1"/>
          </p:cNvSpPr>
          <p:nvPr>
            <p:ph type="title"/>
          </p:nvPr>
        </p:nvSpPr>
        <p:spPr>
          <a:xfrm>
            <a:off x="457200" y="274638"/>
            <a:ext cx="8229600" cy="715962"/>
          </a:xfrm>
        </p:spPr>
        <p:txBody>
          <a:bodyPr/>
          <a:lstStyle/>
          <a:p>
            <a:pPr algn="ctr" eaLnBrk="1" hangingPunct="1"/>
            <a:r>
              <a:rPr lang="en-US" altLang="en-US" sz="2800" b="1" dirty="0"/>
              <a:t>Deming’s Mistake 1 </a:t>
            </a:r>
            <a:r>
              <a:rPr lang="en-US" altLang="en-US" sz="2800" b="1" i="1" dirty="0"/>
              <a:t>(“Tampering”)</a:t>
            </a:r>
          </a:p>
        </p:txBody>
      </p:sp>
      <p:sp>
        <p:nvSpPr>
          <p:cNvPr id="104452" name="Line 3">
            <a:extLst>
              <a:ext uri="{FF2B5EF4-FFF2-40B4-BE49-F238E27FC236}">
                <a16:creationId xmlns:a16="http://schemas.microsoft.com/office/drawing/2014/main" id="{D5CACCAD-3A31-4671-880D-55677F1CE0A0}"/>
              </a:ext>
            </a:extLst>
          </p:cNvPr>
          <p:cNvSpPr>
            <a:spLocks noChangeShapeType="1"/>
          </p:cNvSpPr>
          <p:nvPr/>
        </p:nvSpPr>
        <p:spPr bwMode="auto">
          <a:xfrm>
            <a:off x="609600" y="4038600"/>
            <a:ext cx="784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53" name="Text Box 4">
            <a:extLst>
              <a:ext uri="{FF2B5EF4-FFF2-40B4-BE49-F238E27FC236}">
                <a16:creationId xmlns:a16="http://schemas.microsoft.com/office/drawing/2014/main" id="{C39447A6-3258-4A12-8055-A5339B0241CB}"/>
              </a:ext>
            </a:extLst>
          </p:cNvPr>
          <p:cNvSpPr txBox="1">
            <a:spLocks noChangeArrowheads="1"/>
          </p:cNvSpPr>
          <p:nvPr/>
        </p:nvSpPr>
        <p:spPr bwMode="auto">
          <a:xfrm>
            <a:off x="1705303" y="4076700"/>
            <a:ext cx="56444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buFontTx/>
              <a:buChar char="-"/>
            </a:pPr>
            <a:r>
              <a:rPr lang="en-US" altLang="en-US" b="1" dirty="0"/>
              <a:t>30   - 25   - 20   - 15   - 10   -   5      0   +   5   + 10   + 15   + 20   + 25   + 30</a:t>
            </a:r>
          </a:p>
          <a:p>
            <a:pPr algn="ctr" eaLnBrk="1" hangingPunct="1"/>
            <a:r>
              <a:rPr lang="en-US" altLang="en-US" sz="1800" b="1" dirty="0">
                <a:solidFill>
                  <a:srgbClr val="C00000"/>
                </a:solidFill>
              </a:rPr>
              <a:t>SET POINT  </a:t>
            </a:r>
          </a:p>
          <a:p>
            <a:pPr algn="ctr" eaLnBrk="1" hangingPunct="1"/>
            <a:endParaRPr lang="en-US" altLang="en-US" sz="800" b="1" dirty="0"/>
          </a:p>
        </p:txBody>
      </p:sp>
      <p:sp>
        <p:nvSpPr>
          <p:cNvPr id="104454" name="Line 5">
            <a:extLst>
              <a:ext uri="{FF2B5EF4-FFF2-40B4-BE49-F238E27FC236}">
                <a16:creationId xmlns:a16="http://schemas.microsoft.com/office/drawing/2014/main" id="{D23F12B7-C3AE-4CCC-AE4C-C75B824D9CB9}"/>
              </a:ext>
            </a:extLst>
          </p:cNvPr>
          <p:cNvSpPr>
            <a:spLocks noChangeShapeType="1"/>
          </p:cNvSpPr>
          <p:nvPr/>
        </p:nvSpPr>
        <p:spPr bwMode="auto">
          <a:xfrm>
            <a:off x="4444999" y="1322367"/>
            <a:ext cx="35560" cy="271623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04458" name="Group 9">
            <a:extLst>
              <a:ext uri="{FF2B5EF4-FFF2-40B4-BE49-F238E27FC236}">
                <a16:creationId xmlns:a16="http://schemas.microsoft.com/office/drawing/2014/main" id="{086B4E44-7E13-4B61-BEED-DE98EC279CB4}"/>
              </a:ext>
            </a:extLst>
          </p:cNvPr>
          <p:cNvGrpSpPr>
            <a:grpSpLocks/>
          </p:cNvGrpSpPr>
          <p:nvPr/>
        </p:nvGrpSpPr>
        <p:grpSpPr bwMode="auto">
          <a:xfrm>
            <a:off x="685800" y="2057400"/>
            <a:ext cx="7620000" cy="2354263"/>
            <a:chOff x="2202" y="2309"/>
            <a:chExt cx="2892" cy="1483"/>
          </a:xfrm>
        </p:grpSpPr>
        <p:sp>
          <p:nvSpPr>
            <p:cNvPr id="104460" name="Rectangle 10">
              <a:extLst>
                <a:ext uri="{FF2B5EF4-FFF2-40B4-BE49-F238E27FC236}">
                  <a16:creationId xmlns:a16="http://schemas.microsoft.com/office/drawing/2014/main" id="{372762B4-5E83-4FA3-83CC-012D196FFB76}"/>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04461" name="Freeform 11">
              <a:extLst>
                <a:ext uri="{FF2B5EF4-FFF2-40B4-BE49-F238E27FC236}">
                  <a16:creationId xmlns:a16="http://schemas.microsoft.com/office/drawing/2014/main" id="{CF86753D-D9C8-4643-AB58-0EBEEF859B2C}"/>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62" name="Line 12">
              <a:extLst>
                <a:ext uri="{FF2B5EF4-FFF2-40B4-BE49-F238E27FC236}">
                  <a16:creationId xmlns:a16="http://schemas.microsoft.com/office/drawing/2014/main" id="{D1A13307-82B8-473B-BA8D-E2297FF6FD4E}"/>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3" name="Line 13">
              <a:extLst>
                <a:ext uri="{FF2B5EF4-FFF2-40B4-BE49-F238E27FC236}">
                  <a16:creationId xmlns:a16="http://schemas.microsoft.com/office/drawing/2014/main" id="{9FA5E0BE-80F5-45D7-BF14-0B4744E7AF26}"/>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4" name="Line 14">
              <a:extLst>
                <a:ext uri="{FF2B5EF4-FFF2-40B4-BE49-F238E27FC236}">
                  <a16:creationId xmlns:a16="http://schemas.microsoft.com/office/drawing/2014/main" id="{E365D451-3D9F-4162-8B4D-9F7E7566F5FA}"/>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5" name="Line 15">
              <a:extLst>
                <a:ext uri="{FF2B5EF4-FFF2-40B4-BE49-F238E27FC236}">
                  <a16:creationId xmlns:a16="http://schemas.microsoft.com/office/drawing/2014/main" id="{60104A09-3711-4B37-9165-5BFF0E3021BA}"/>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6" name="Line 16">
              <a:extLst>
                <a:ext uri="{FF2B5EF4-FFF2-40B4-BE49-F238E27FC236}">
                  <a16:creationId xmlns:a16="http://schemas.microsoft.com/office/drawing/2014/main" id="{3B8010A3-EE5B-4B10-9993-ED809D3FAF07}"/>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7" name="Line 17">
              <a:extLst>
                <a:ext uri="{FF2B5EF4-FFF2-40B4-BE49-F238E27FC236}">
                  <a16:creationId xmlns:a16="http://schemas.microsoft.com/office/drawing/2014/main" id="{E3980039-B534-4779-B46E-2BECA7966ACB}"/>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8" name="Line 18">
              <a:extLst>
                <a:ext uri="{FF2B5EF4-FFF2-40B4-BE49-F238E27FC236}">
                  <a16:creationId xmlns:a16="http://schemas.microsoft.com/office/drawing/2014/main" id="{C9A5D6F4-1B31-4E4E-B910-2D0B4813771B}"/>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69" name="Line 19">
              <a:extLst>
                <a:ext uri="{FF2B5EF4-FFF2-40B4-BE49-F238E27FC236}">
                  <a16:creationId xmlns:a16="http://schemas.microsoft.com/office/drawing/2014/main" id="{303FDE50-A546-4C5B-94D3-64B5DF61E93F}"/>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0" name="Line 20">
              <a:extLst>
                <a:ext uri="{FF2B5EF4-FFF2-40B4-BE49-F238E27FC236}">
                  <a16:creationId xmlns:a16="http://schemas.microsoft.com/office/drawing/2014/main" id="{638A9949-7A4D-4A9D-8572-9169EECE32AB}"/>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1" name="Line 21">
              <a:extLst>
                <a:ext uri="{FF2B5EF4-FFF2-40B4-BE49-F238E27FC236}">
                  <a16:creationId xmlns:a16="http://schemas.microsoft.com/office/drawing/2014/main" id="{72F9E3AE-C954-4B49-BF28-29844F4F1B9B}"/>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2" name="Line 22">
              <a:extLst>
                <a:ext uri="{FF2B5EF4-FFF2-40B4-BE49-F238E27FC236}">
                  <a16:creationId xmlns:a16="http://schemas.microsoft.com/office/drawing/2014/main" id="{D1A5A53A-2396-4624-80E3-709C3F365E46}"/>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3" name="Line 23">
              <a:extLst>
                <a:ext uri="{FF2B5EF4-FFF2-40B4-BE49-F238E27FC236}">
                  <a16:creationId xmlns:a16="http://schemas.microsoft.com/office/drawing/2014/main" id="{0504943B-CE5B-424E-B3B9-F4FBA99E0252}"/>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4" name="Line 24">
              <a:extLst>
                <a:ext uri="{FF2B5EF4-FFF2-40B4-BE49-F238E27FC236}">
                  <a16:creationId xmlns:a16="http://schemas.microsoft.com/office/drawing/2014/main" id="{AE01587F-1E95-4CB3-8D47-8F9FA2A59F14}"/>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5" name="Line 25">
              <a:extLst>
                <a:ext uri="{FF2B5EF4-FFF2-40B4-BE49-F238E27FC236}">
                  <a16:creationId xmlns:a16="http://schemas.microsoft.com/office/drawing/2014/main" id="{B3AC377A-358D-4E13-8087-072129575E89}"/>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6" name="Line 26">
              <a:extLst>
                <a:ext uri="{FF2B5EF4-FFF2-40B4-BE49-F238E27FC236}">
                  <a16:creationId xmlns:a16="http://schemas.microsoft.com/office/drawing/2014/main" id="{5FCBE874-F6DA-4FEE-B211-66EBF37F0709}"/>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7" name="Line 27">
              <a:extLst>
                <a:ext uri="{FF2B5EF4-FFF2-40B4-BE49-F238E27FC236}">
                  <a16:creationId xmlns:a16="http://schemas.microsoft.com/office/drawing/2014/main" id="{46CF3237-987C-4BC2-B82C-82EA882CC180}"/>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78" name="Freeform 28">
              <a:extLst>
                <a:ext uri="{FF2B5EF4-FFF2-40B4-BE49-F238E27FC236}">
                  <a16:creationId xmlns:a16="http://schemas.microsoft.com/office/drawing/2014/main" id="{DD14750F-00EA-4FDA-A53D-43DA1248DEEC}"/>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79" name="Freeform 29">
              <a:extLst>
                <a:ext uri="{FF2B5EF4-FFF2-40B4-BE49-F238E27FC236}">
                  <a16:creationId xmlns:a16="http://schemas.microsoft.com/office/drawing/2014/main" id="{4A843917-E33D-4C5E-A7C5-CD1A88F7D5DB}"/>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0" name="Freeform 30">
              <a:extLst>
                <a:ext uri="{FF2B5EF4-FFF2-40B4-BE49-F238E27FC236}">
                  <a16:creationId xmlns:a16="http://schemas.microsoft.com/office/drawing/2014/main" id="{C5494235-5391-4C9D-AAAB-9A893D44774A}"/>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1" name="Freeform 31">
              <a:extLst>
                <a:ext uri="{FF2B5EF4-FFF2-40B4-BE49-F238E27FC236}">
                  <a16:creationId xmlns:a16="http://schemas.microsoft.com/office/drawing/2014/main" id="{481BD2D2-7ACE-46DE-8112-D18FB0F456FE}"/>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2" name="Freeform 32">
              <a:extLst>
                <a:ext uri="{FF2B5EF4-FFF2-40B4-BE49-F238E27FC236}">
                  <a16:creationId xmlns:a16="http://schemas.microsoft.com/office/drawing/2014/main" id="{05200396-9F97-45B9-A373-D3F8A7BFBFC5}"/>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3" name="Freeform 33">
              <a:extLst>
                <a:ext uri="{FF2B5EF4-FFF2-40B4-BE49-F238E27FC236}">
                  <a16:creationId xmlns:a16="http://schemas.microsoft.com/office/drawing/2014/main" id="{A989053E-5194-4B80-952F-04D5C7978C9A}"/>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4" name="Freeform 34">
              <a:extLst>
                <a:ext uri="{FF2B5EF4-FFF2-40B4-BE49-F238E27FC236}">
                  <a16:creationId xmlns:a16="http://schemas.microsoft.com/office/drawing/2014/main" id="{08965345-C959-42AB-80BF-88E8D640A8F8}"/>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5" name="Freeform 35">
              <a:extLst>
                <a:ext uri="{FF2B5EF4-FFF2-40B4-BE49-F238E27FC236}">
                  <a16:creationId xmlns:a16="http://schemas.microsoft.com/office/drawing/2014/main" id="{DEAB00C1-343C-4D80-A22B-C259C18043DD}"/>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6" name="Freeform 36">
              <a:extLst>
                <a:ext uri="{FF2B5EF4-FFF2-40B4-BE49-F238E27FC236}">
                  <a16:creationId xmlns:a16="http://schemas.microsoft.com/office/drawing/2014/main" id="{8A1B32E1-234B-4BE9-831A-ED2EED696B37}"/>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7" name="Freeform 37">
              <a:extLst>
                <a:ext uri="{FF2B5EF4-FFF2-40B4-BE49-F238E27FC236}">
                  <a16:creationId xmlns:a16="http://schemas.microsoft.com/office/drawing/2014/main" id="{1BD8988F-4C08-42C0-A85A-0F9280A9ABA2}"/>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8" name="Freeform 38">
              <a:extLst>
                <a:ext uri="{FF2B5EF4-FFF2-40B4-BE49-F238E27FC236}">
                  <a16:creationId xmlns:a16="http://schemas.microsoft.com/office/drawing/2014/main" id="{7812CF9E-91C1-420A-804A-B583609C76AE}"/>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9" name="Freeform 39">
              <a:extLst>
                <a:ext uri="{FF2B5EF4-FFF2-40B4-BE49-F238E27FC236}">
                  <a16:creationId xmlns:a16="http://schemas.microsoft.com/office/drawing/2014/main" id="{E88CED28-3CCD-4600-B229-E08551C50BC1}"/>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0" name="Freeform 40">
              <a:extLst>
                <a:ext uri="{FF2B5EF4-FFF2-40B4-BE49-F238E27FC236}">
                  <a16:creationId xmlns:a16="http://schemas.microsoft.com/office/drawing/2014/main" id="{8DBF1216-3495-4218-B9C6-45ACD287D2BC}"/>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1" name="Freeform 41">
              <a:extLst>
                <a:ext uri="{FF2B5EF4-FFF2-40B4-BE49-F238E27FC236}">
                  <a16:creationId xmlns:a16="http://schemas.microsoft.com/office/drawing/2014/main" id="{4D905126-16CE-43EE-B49B-C3A7192D4720}"/>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2" name="Freeform 42">
              <a:extLst>
                <a:ext uri="{FF2B5EF4-FFF2-40B4-BE49-F238E27FC236}">
                  <a16:creationId xmlns:a16="http://schemas.microsoft.com/office/drawing/2014/main" id="{5A7362B0-6A0B-4E8D-A9FD-728D7A180337}"/>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3" name="Freeform 43">
              <a:extLst>
                <a:ext uri="{FF2B5EF4-FFF2-40B4-BE49-F238E27FC236}">
                  <a16:creationId xmlns:a16="http://schemas.microsoft.com/office/drawing/2014/main" id="{CF074BD4-3692-49FC-BA57-20FB6F2B2113}"/>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4" name="Freeform 44">
              <a:extLst>
                <a:ext uri="{FF2B5EF4-FFF2-40B4-BE49-F238E27FC236}">
                  <a16:creationId xmlns:a16="http://schemas.microsoft.com/office/drawing/2014/main" id="{618AB0B4-1EEB-48CC-ADF0-6BF94AEB91EE}"/>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5" name="Freeform 45">
              <a:extLst>
                <a:ext uri="{FF2B5EF4-FFF2-40B4-BE49-F238E27FC236}">
                  <a16:creationId xmlns:a16="http://schemas.microsoft.com/office/drawing/2014/main" id="{FFBCCA5B-7731-4F9E-90E4-6102D1F4807C}"/>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6" name="Freeform 46">
              <a:extLst>
                <a:ext uri="{FF2B5EF4-FFF2-40B4-BE49-F238E27FC236}">
                  <a16:creationId xmlns:a16="http://schemas.microsoft.com/office/drawing/2014/main" id="{D6B4A9F1-8B65-413A-B558-D15E2BD4A7AE}"/>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7" name="Freeform 47">
              <a:extLst>
                <a:ext uri="{FF2B5EF4-FFF2-40B4-BE49-F238E27FC236}">
                  <a16:creationId xmlns:a16="http://schemas.microsoft.com/office/drawing/2014/main" id="{51EBFE53-A6FF-48E1-81E2-3332441B7FD0}"/>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98" name="Line 48">
              <a:extLst>
                <a:ext uri="{FF2B5EF4-FFF2-40B4-BE49-F238E27FC236}">
                  <a16:creationId xmlns:a16="http://schemas.microsoft.com/office/drawing/2014/main" id="{10A9A540-0D83-4F9B-AE01-7DD2FFE640B2}"/>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99" name="Line 49">
              <a:extLst>
                <a:ext uri="{FF2B5EF4-FFF2-40B4-BE49-F238E27FC236}">
                  <a16:creationId xmlns:a16="http://schemas.microsoft.com/office/drawing/2014/main" id="{0ECE465E-BACD-4F5F-8378-DBC7D38F4B67}"/>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0" name="Line 50">
              <a:extLst>
                <a:ext uri="{FF2B5EF4-FFF2-40B4-BE49-F238E27FC236}">
                  <a16:creationId xmlns:a16="http://schemas.microsoft.com/office/drawing/2014/main" id="{DBD626AD-8F4F-4741-B808-E09D6C04618B}"/>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1" name="Line 51">
              <a:extLst>
                <a:ext uri="{FF2B5EF4-FFF2-40B4-BE49-F238E27FC236}">
                  <a16:creationId xmlns:a16="http://schemas.microsoft.com/office/drawing/2014/main" id="{8FF9CF19-C934-4C61-A85B-52FCAA094599}"/>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2" name="Line 52">
              <a:extLst>
                <a:ext uri="{FF2B5EF4-FFF2-40B4-BE49-F238E27FC236}">
                  <a16:creationId xmlns:a16="http://schemas.microsoft.com/office/drawing/2014/main" id="{3B793BAA-174C-4C57-8132-6F11B5FB6624}"/>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03" name="Rectangle 53">
              <a:extLst>
                <a:ext uri="{FF2B5EF4-FFF2-40B4-BE49-F238E27FC236}">
                  <a16:creationId xmlns:a16="http://schemas.microsoft.com/office/drawing/2014/main" id="{45B73AD8-AE5B-4D75-AB1D-07B2B8B43166}"/>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sp>
        <p:nvSpPr>
          <p:cNvPr id="53" name="Text Box 8">
            <a:extLst>
              <a:ext uri="{FF2B5EF4-FFF2-40B4-BE49-F238E27FC236}">
                <a16:creationId xmlns:a16="http://schemas.microsoft.com/office/drawing/2014/main" id="{4B0DC3A3-EB36-44EA-AD03-B9B98554AC49}"/>
              </a:ext>
            </a:extLst>
          </p:cNvPr>
          <p:cNvSpPr txBox="1">
            <a:spLocks noChangeArrowheads="1"/>
          </p:cNvSpPr>
          <p:nvPr/>
        </p:nvSpPr>
        <p:spPr bwMode="auto">
          <a:xfrm>
            <a:off x="5383237" y="3648220"/>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sz="2400" b="1" dirty="0">
                <a:solidFill>
                  <a:srgbClr val="FF0000"/>
                </a:solidFill>
              </a:rPr>
              <a:t>X</a:t>
            </a:r>
          </a:p>
        </p:txBody>
      </p:sp>
      <p:cxnSp>
        <p:nvCxnSpPr>
          <p:cNvPr id="3" name="Straight Arrow Connector 2">
            <a:extLst>
              <a:ext uri="{FF2B5EF4-FFF2-40B4-BE49-F238E27FC236}">
                <a16:creationId xmlns:a16="http://schemas.microsoft.com/office/drawing/2014/main" id="{2EE8D2D0-4669-412B-A189-CE17C941C3B4}"/>
              </a:ext>
            </a:extLst>
          </p:cNvPr>
          <p:cNvCxnSpPr>
            <a:cxnSpLocks/>
            <a:stCxn id="53" idx="1"/>
          </p:cNvCxnSpPr>
          <p:nvPr/>
        </p:nvCxnSpPr>
        <p:spPr>
          <a:xfrm flipH="1">
            <a:off x="4572000" y="3879053"/>
            <a:ext cx="811237"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4" name="Google Shape;196;p32">
            <a:extLst>
              <a:ext uri="{FF2B5EF4-FFF2-40B4-BE49-F238E27FC236}">
                <a16:creationId xmlns:a16="http://schemas.microsoft.com/office/drawing/2014/main" id="{C9110E50-1D75-48A8-950E-4228C5991883}"/>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1488135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a:extLst>
              <a:ext uri="{FF2B5EF4-FFF2-40B4-BE49-F238E27FC236}">
                <a16:creationId xmlns:a16="http://schemas.microsoft.com/office/drawing/2014/main" id="{EB5017BE-B616-48C4-879B-7115D73B0C24}"/>
              </a:ext>
            </a:extLst>
          </p:cNvPr>
          <p:cNvSpPr>
            <a:spLocks noGrp="1" noChangeArrowheads="1"/>
          </p:cNvSpPr>
          <p:nvPr>
            <p:ph type="title"/>
          </p:nvPr>
        </p:nvSpPr>
        <p:spPr>
          <a:xfrm>
            <a:off x="457200" y="274638"/>
            <a:ext cx="8229600" cy="715962"/>
          </a:xfrm>
        </p:spPr>
        <p:txBody>
          <a:bodyPr/>
          <a:lstStyle/>
          <a:p>
            <a:pPr algn="ctr" eaLnBrk="1" hangingPunct="1"/>
            <a:r>
              <a:rPr lang="en-US" altLang="en-US" sz="2800" b="1" dirty="0"/>
              <a:t>Deming’s Mistake 1 </a:t>
            </a:r>
            <a:r>
              <a:rPr lang="en-US" altLang="en-US" sz="2800" b="1" i="1" dirty="0"/>
              <a:t>(“Tampering”)</a:t>
            </a:r>
          </a:p>
        </p:txBody>
      </p:sp>
      <p:sp>
        <p:nvSpPr>
          <p:cNvPr id="104452" name="Line 3">
            <a:extLst>
              <a:ext uri="{FF2B5EF4-FFF2-40B4-BE49-F238E27FC236}">
                <a16:creationId xmlns:a16="http://schemas.microsoft.com/office/drawing/2014/main" id="{D5CACCAD-3A31-4671-880D-55677F1CE0A0}"/>
              </a:ext>
            </a:extLst>
          </p:cNvPr>
          <p:cNvSpPr>
            <a:spLocks noChangeShapeType="1"/>
          </p:cNvSpPr>
          <p:nvPr/>
        </p:nvSpPr>
        <p:spPr bwMode="auto">
          <a:xfrm>
            <a:off x="609600" y="4038600"/>
            <a:ext cx="784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53" name="Text Box 4">
            <a:extLst>
              <a:ext uri="{FF2B5EF4-FFF2-40B4-BE49-F238E27FC236}">
                <a16:creationId xmlns:a16="http://schemas.microsoft.com/office/drawing/2014/main" id="{C39447A6-3258-4A12-8055-A5339B0241CB}"/>
              </a:ext>
            </a:extLst>
          </p:cNvPr>
          <p:cNvSpPr txBox="1">
            <a:spLocks noChangeArrowheads="1"/>
          </p:cNvSpPr>
          <p:nvPr/>
        </p:nvSpPr>
        <p:spPr bwMode="auto">
          <a:xfrm>
            <a:off x="1705303" y="4076700"/>
            <a:ext cx="56444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buFontTx/>
              <a:buChar char="-"/>
            </a:pPr>
            <a:r>
              <a:rPr lang="en-US" altLang="en-US" b="1" dirty="0"/>
              <a:t>30   - 25   - 20   - 15   - 10   -   5      0   +   5   + 10   + 15   + 20   + 25   + 30</a:t>
            </a:r>
          </a:p>
          <a:p>
            <a:pPr algn="ctr" eaLnBrk="1" hangingPunct="1"/>
            <a:r>
              <a:rPr lang="en-US" altLang="en-US" sz="1800" b="1" dirty="0">
                <a:solidFill>
                  <a:srgbClr val="C00000"/>
                </a:solidFill>
              </a:rPr>
              <a:t>SET POINT  </a:t>
            </a:r>
          </a:p>
          <a:p>
            <a:pPr algn="ctr" eaLnBrk="1" hangingPunct="1"/>
            <a:endParaRPr lang="en-US" altLang="en-US" sz="800" b="1" dirty="0"/>
          </a:p>
        </p:txBody>
      </p:sp>
      <p:sp>
        <p:nvSpPr>
          <p:cNvPr id="104454" name="Line 5">
            <a:extLst>
              <a:ext uri="{FF2B5EF4-FFF2-40B4-BE49-F238E27FC236}">
                <a16:creationId xmlns:a16="http://schemas.microsoft.com/office/drawing/2014/main" id="{D23F12B7-C3AE-4CCC-AE4C-C75B824D9CB9}"/>
              </a:ext>
            </a:extLst>
          </p:cNvPr>
          <p:cNvSpPr>
            <a:spLocks noChangeShapeType="1"/>
          </p:cNvSpPr>
          <p:nvPr/>
        </p:nvSpPr>
        <p:spPr bwMode="auto">
          <a:xfrm>
            <a:off x="4444999" y="1322367"/>
            <a:ext cx="35560" cy="271623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3" name="Text Box 8">
            <a:extLst>
              <a:ext uri="{FF2B5EF4-FFF2-40B4-BE49-F238E27FC236}">
                <a16:creationId xmlns:a16="http://schemas.microsoft.com/office/drawing/2014/main" id="{4B0DC3A3-EB36-44EA-AD03-B9B98554AC49}"/>
              </a:ext>
            </a:extLst>
          </p:cNvPr>
          <p:cNvSpPr txBox="1">
            <a:spLocks noChangeArrowheads="1"/>
          </p:cNvSpPr>
          <p:nvPr/>
        </p:nvSpPr>
        <p:spPr bwMode="auto">
          <a:xfrm>
            <a:off x="5383237" y="3648220"/>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sz="2400" b="1" dirty="0">
                <a:solidFill>
                  <a:srgbClr val="FF0000"/>
                </a:solidFill>
              </a:rPr>
              <a:t>X</a:t>
            </a:r>
          </a:p>
        </p:txBody>
      </p:sp>
      <p:cxnSp>
        <p:nvCxnSpPr>
          <p:cNvPr id="3" name="Straight Arrow Connector 2">
            <a:extLst>
              <a:ext uri="{FF2B5EF4-FFF2-40B4-BE49-F238E27FC236}">
                <a16:creationId xmlns:a16="http://schemas.microsoft.com/office/drawing/2014/main" id="{2EE8D2D0-4669-412B-A189-CE17C941C3B4}"/>
              </a:ext>
            </a:extLst>
          </p:cNvPr>
          <p:cNvCxnSpPr>
            <a:cxnSpLocks/>
            <a:stCxn id="53" idx="1"/>
          </p:cNvCxnSpPr>
          <p:nvPr/>
        </p:nvCxnSpPr>
        <p:spPr>
          <a:xfrm flipH="1">
            <a:off x="4572000" y="3879053"/>
            <a:ext cx="811237"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55" name="Group 9">
            <a:extLst>
              <a:ext uri="{FF2B5EF4-FFF2-40B4-BE49-F238E27FC236}">
                <a16:creationId xmlns:a16="http://schemas.microsoft.com/office/drawing/2014/main" id="{9CCE73AD-C807-4B3C-A777-BE938619FCCD}"/>
              </a:ext>
            </a:extLst>
          </p:cNvPr>
          <p:cNvGrpSpPr>
            <a:grpSpLocks/>
          </p:cNvGrpSpPr>
          <p:nvPr/>
        </p:nvGrpSpPr>
        <p:grpSpPr bwMode="auto">
          <a:xfrm>
            <a:off x="629528" y="2057400"/>
            <a:ext cx="7620000" cy="2354263"/>
            <a:chOff x="2202" y="2309"/>
            <a:chExt cx="2892" cy="1483"/>
          </a:xfrm>
        </p:grpSpPr>
        <p:sp>
          <p:nvSpPr>
            <p:cNvPr id="56" name="Rectangle 10">
              <a:extLst>
                <a:ext uri="{FF2B5EF4-FFF2-40B4-BE49-F238E27FC236}">
                  <a16:creationId xmlns:a16="http://schemas.microsoft.com/office/drawing/2014/main" id="{86590A9A-133F-4A72-AE36-B40AE65DDC24}"/>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57" name="Freeform 11">
              <a:extLst>
                <a:ext uri="{FF2B5EF4-FFF2-40B4-BE49-F238E27FC236}">
                  <a16:creationId xmlns:a16="http://schemas.microsoft.com/office/drawing/2014/main" id="{926DF8BD-2A6C-4D96-84E1-A447322ABEA0}"/>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 name="Line 12">
              <a:extLst>
                <a:ext uri="{FF2B5EF4-FFF2-40B4-BE49-F238E27FC236}">
                  <a16:creationId xmlns:a16="http://schemas.microsoft.com/office/drawing/2014/main" id="{FFDDF327-5E2C-4911-9985-16E9543A3F5A}"/>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13">
              <a:extLst>
                <a:ext uri="{FF2B5EF4-FFF2-40B4-BE49-F238E27FC236}">
                  <a16:creationId xmlns:a16="http://schemas.microsoft.com/office/drawing/2014/main" id="{7C16BE52-3626-460D-AB0E-30FC1631DFAF}"/>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14">
              <a:extLst>
                <a:ext uri="{FF2B5EF4-FFF2-40B4-BE49-F238E27FC236}">
                  <a16:creationId xmlns:a16="http://schemas.microsoft.com/office/drawing/2014/main" id="{F5AC69A1-DC3D-4866-AF5E-693A0ABC8C27}"/>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15">
              <a:extLst>
                <a:ext uri="{FF2B5EF4-FFF2-40B4-BE49-F238E27FC236}">
                  <a16:creationId xmlns:a16="http://schemas.microsoft.com/office/drawing/2014/main" id="{43364D05-A061-4327-A708-A65E0C245FC4}"/>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16">
              <a:extLst>
                <a:ext uri="{FF2B5EF4-FFF2-40B4-BE49-F238E27FC236}">
                  <a16:creationId xmlns:a16="http://schemas.microsoft.com/office/drawing/2014/main" id="{4840663B-79A8-4486-A592-1D1D54EAD1AA}"/>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Line 17">
              <a:extLst>
                <a:ext uri="{FF2B5EF4-FFF2-40B4-BE49-F238E27FC236}">
                  <a16:creationId xmlns:a16="http://schemas.microsoft.com/office/drawing/2014/main" id="{DADA245B-A0B5-465D-8B50-001F67E1F360}"/>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 name="Line 18">
              <a:extLst>
                <a:ext uri="{FF2B5EF4-FFF2-40B4-BE49-F238E27FC236}">
                  <a16:creationId xmlns:a16="http://schemas.microsoft.com/office/drawing/2014/main" id="{48D15243-F108-49DA-84C4-CFA78B68DBEE}"/>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Line 19">
              <a:extLst>
                <a:ext uri="{FF2B5EF4-FFF2-40B4-BE49-F238E27FC236}">
                  <a16:creationId xmlns:a16="http://schemas.microsoft.com/office/drawing/2014/main" id="{7210B054-F59F-41BE-BA3C-24E712482478}"/>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20">
              <a:extLst>
                <a:ext uri="{FF2B5EF4-FFF2-40B4-BE49-F238E27FC236}">
                  <a16:creationId xmlns:a16="http://schemas.microsoft.com/office/drawing/2014/main" id="{DD1FCBC2-F98C-4391-AC31-8F335B1A8440}"/>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21">
              <a:extLst>
                <a:ext uri="{FF2B5EF4-FFF2-40B4-BE49-F238E27FC236}">
                  <a16:creationId xmlns:a16="http://schemas.microsoft.com/office/drawing/2014/main" id="{F4B0D68B-A957-4326-8D52-CDF29561BED9}"/>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22">
              <a:extLst>
                <a:ext uri="{FF2B5EF4-FFF2-40B4-BE49-F238E27FC236}">
                  <a16:creationId xmlns:a16="http://schemas.microsoft.com/office/drawing/2014/main" id="{13DB68BD-DA0C-4BEC-B8F3-6EBFEB43D100}"/>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23">
              <a:extLst>
                <a:ext uri="{FF2B5EF4-FFF2-40B4-BE49-F238E27FC236}">
                  <a16:creationId xmlns:a16="http://schemas.microsoft.com/office/drawing/2014/main" id="{5E96E5A9-9F7C-47FA-B99E-4A5A3D555C5E}"/>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24">
              <a:extLst>
                <a:ext uri="{FF2B5EF4-FFF2-40B4-BE49-F238E27FC236}">
                  <a16:creationId xmlns:a16="http://schemas.microsoft.com/office/drawing/2014/main" id="{EEF13A3D-2AE1-44F5-BDDF-3D233FDBBB2E}"/>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25">
              <a:extLst>
                <a:ext uri="{FF2B5EF4-FFF2-40B4-BE49-F238E27FC236}">
                  <a16:creationId xmlns:a16="http://schemas.microsoft.com/office/drawing/2014/main" id="{02B5981B-62A1-4FF3-A49D-EAF795B12709}"/>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26">
              <a:extLst>
                <a:ext uri="{FF2B5EF4-FFF2-40B4-BE49-F238E27FC236}">
                  <a16:creationId xmlns:a16="http://schemas.microsoft.com/office/drawing/2014/main" id="{11BDD53E-A4AB-4D81-B863-EB112F0C1A63}"/>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27">
              <a:extLst>
                <a:ext uri="{FF2B5EF4-FFF2-40B4-BE49-F238E27FC236}">
                  <a16:creationId xmlns:a16="http://schemas.microsoft.com/office/drawing/2014/main" id="{982B91D0-FDA5-4005-94AD-21F4A2843F84}"/>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Freeform 28">
              <a:extLst>
                <a:ext uri="{FF2B5EF4-FFF2-40B4-BE49-F238E27FC236}">
                  <a16:creationId xmlns:a16="http://schemas.microsoft.com/office/drawing/2014/main" id="{CE17E010-F69E-4399-B1AD-BF7B624A0E1C}"/>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 name="Freeform 29">
              <a:extLst>
                <a:ext uri="{FF2B5EF4-FFF2-40B4-BE49-F238E27FC236}">
                  <a16:creationId xmlns:a16="http://schemas.microsoft.com/office/drawing/2014/main" id="{18B71781-CE02-4642-BA9B-4CAB572C5480}"/>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 name="Freeform 30">
              <a:extLst>
                <a:ext uri="{FF2B5EF4-FFF2-40B4-BE49-F238E27FC236}">
                  <a16:creationId xmlns:a16="http://schemas.microsoft.com/office/drawing/2014/main" id="{C3E05A13-A898-4078-83B3-A4AAFB2C2734}"/>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7" name="Freeform 31">
              <a:extLst>
                <a:ext uri="{FF2B5EF4-FFF2-40B4-BE49-F238E27FC236}">
                  <a16:creationId xmlns:a16="http://schemas.microsoft.com/office/drawing/2014/main" id="{99977C85-C9CD-4986-B60D-88C31874DC07}"/>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8" name="Freeform 32">
              <a:extLst>
                <a:ext uri="{FF2B5EF4-FFF2-40B4-BE49-F238E27FC236}">
                  <a16:creationId xmlns:a16="http://schemas.microsoft.com/office/drawing/2014/main" id="{4C1A5C25-D059-4A4B-B8CF-C6B490C9AED3}"/>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 name="Freeform 33">
              <a:extLst>
                <a:ext uri="{FF2B5EF4-FFF2-40B4-BE49-F238E27FC236}">
                  <a16:creationId xmlns:a16="http://schemas.microsoft.com/office/drawing/2014/main" id="{54CD5EE4-EA5B-4DDD-A244-BFBA285AF5AF}"/>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 name="Freeform 34">
              <a:extLst>
                <a:ext uri="{FF2B5EF4-FFF2-40B4-BE49-F238E27FC236}">
                  <a16:creationId xmlns:a16="http://schemas.microsoft.com/office/drawing/2014/main" id="{F83C5097-BE89-4592-AE55-6428C1ACED2E}"/>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 name="Freeform 35">
              <a:extLst>
                <a:ext uri="{FF2B5EF4-FFF2-40B4-BE49-F238E27FC236}">
                  <a16:creationId xmlns:a16="http://schemas.microsoft.com/office/drawing/2014/main" id="{0CB61B26-EACC-4149-9F7C-A47807A007BD}"/>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36">
              <a:extLst>
                <a:ext uri="{FF2B5EF4-FFF2-40B4-BE49-F238E27FC236}">
                  <a16:creationId xmlns:a16="http://schemas.microsoft.com/office/drawing/2014/main" id="{DC488747-DBDC-485C-B5ED-5E11365E62C0}"/>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37">
              <a:extLst>
                <a:ext uri="{FF2B5EF4-FFF2-40B4-BE49-F238E27FC236}">
                  <a16:creationId xmlns:a16="http://schemas.microsoft.com/office/drawing/2014/main" id="{00863DE5-468E-4CCC-AC1D-9D2E511C71A4}"/>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38">
              <a:extLst>
                <a:ext uri="{FF2B5EF4-FFF2-40B4-BE49-F238E27FC236}">
                  <a16:creationId xmlns:a16="http://schemas.microsoft.com/office/drawing/2014/main" id="{B8637B26-E908-4A96-93C0-4D9025977483}"/>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39">
              <a:extLst>
                <a:ext uri="{FF2B5EF4-FFF2-40B4-BE49-F238E27FC236}">
                  <a16:creationId xmlns:a16="http://schemas.microsoft.com/office/drawing/2014/main" id="{7DE88486-263E-4852-9A28-2CEBFB09467F}"/>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40">
              <a:extLst>
                <a:ext uri="{FF2B5EF4-FFF2-40B4-BE49-F238E27FC236}">
                  <a16:creationId xmlns:a16="http://schemas.microsoft.com/office/drawing/2014/main" id="{CC54C88F-07B2-4389-A63E-C1C04A1A1CC8}"/>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41">
              <a:extLst>
                <a:ext uri="{FF2B5EF4-FFF2-40B4-BE49-F238E27FC236}">
                  <a16:creationId xmlns:a16="http://schemas.microsoft.com/office/drawing/2014/main" id="{44EB05C2-CE87-43BD-BE55-394246E8A361}"/>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42">
              <a:extLst>
                <a:ext uri="{FF2B5EF4-FFF2-40B4-BE49-F238E27FC236}">
                  <a16:creationId xmlns:a16="http://schemas.microsoft.com/office/drawing/2014/main" id="{8D9F61C7-876E-46AC-8A87-6E87B29393AB}"/>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 name="Freeform 43">
              <a:extLst>
                <a:ext uri="{FF2B5EF4-FFF2-40B4-BE49-F238E27FC236}">
                  <a16:creationId xmlns:a16="http://schemas.microsoft.com/office/drawing/2014/main" id="{BED35199-0647-48DF-81A1-AF7349F10206}"/>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Freeform 44">
              <a:extLst>
                <a:ext uri="{FF2B5EF4-FFF2-40B4-BE49-F238E27FC236}">
                  <a16:creationId xmlns:a16="http://schemas.microsoft.com/office/drawing/2014/main" id="{31DE40F5-E639-41FC-B409-47142DC110C2}"/>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45">
              <a:extLst>
                <a:ext uri="{FF2B5EF4-FFF2-40B4-BE49-F238E27FC236}">
                  <a16:creationId xmlns:a16="http://schemas.microsoft.com/office/drawing/2014/main" id="{5EF760DD-2BA0-4C01-899D-6A6404E2E208}"/>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46">
              <a:extLst>
                <a:ext uri="{FF2B5EF4-FFF2-40B4-BE49-F238E27FC236}">
                  <a16:creationId xmlns:a16="http://schemas.microsoft.com/office/drawing/2014/main" id="{E6429967-6877-49A2-BD25-3D08C781875A}"/>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47">
              <a:extLst>
                <a:ext uri="{FF2B5EF4-FFF2-40B4-BE49-F238E27FC236}">
                  <a16:creationId xmlns:a16="http://schemas.microsoft.com/office/drawing/2014/main" id="{6380669A-177F-44D1-9F0A-407B3E19AD1D}"/>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Line 48">
              <a:extLst>
                <a:ext uri="{FF2B5EF4-FFF2-40B4-BE49-F238E27FC236}">
                  <a16:creationId xmlns:a16="http://schemas.microsoft.com/office/drawing/2014/main" id="{33F0A40E-2EB2-4B0A-9496-6EA5A12C3119}"/>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Line 49">
              <a:extLst>
                <a:ext uri="{FF2B5EF4-FFF2-40B4-BE49-F238E27FC236}">
                  <a16:creationId xmlns:a16="http://schemas.microsoft.com/office/drawing/2014/main" id="{BA5EC506-F206-4575-B93A-140264D0D1B9}"/>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 name="Line 50">
              <a:extLst>
                <a:ext uri="{FF2B5EF4-FFF2-40B4-BE49-F238E27FC236}">
                  <a16:creationId xmlns:a16="http://schemas.microsoft.com/office/drawing/2014/main" id="{96C1D68C-ECD3-499B-8F20-08DC901BAAD7}"/>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 name="Line 51">
              <a:extLst>
                <a:ext uri="{FF2B5EF4-FFF2-40B4-BE49-F238E27FC236}">
                  <a16:creationId xmlns:a16="http://schemas.microsoft.com/office/drawing/2014/main" id="{9906C242-33E4-42A3-931C-0889365364D5}"/>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52">
              <a:extLst>
                <a:ext uri="{FF2B5EF4-FFF2-40B4-BE49-F238E27FC236}">
                  <a16:creationId xmlns:a16="http://schemas.microsoft.com/office/drawing/2014/main" id="{2AE48AA7-5EAB-4083-B331-D6687E43FC08}"/>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 name="Rectangle 53">
              <a:extLst>
                <a:ext uri="{FF2B5EF4-FFF2-40B4-BE49-F238E27FC236}">
                  <a16:creationId xmlns:a16="http://schemas.microsoft.com/office/drawing/2014/main" id="{144FEFFD-40E9-4FD3-8570-2981D480CFEA}"/>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grpSp>
        <p:nvGrpSpPr>
          <p:cNvPr id="100" name="Group 9">
            <a:extLst>
              <a:ext uri="{FF2B5EF4-FFF2-40B4-BE49-F238E27FC236}">
                <a16:creationId xmlns:a16="http://schemas.microsoft.com/office/drawing/2014/main" id="{06063417-58F7-4508-BCA2-0ED95E8C106A}"/>
              </a:ext>
            </a:extLst>
          </p:cNvPr>
          <p:cNvGrpSpPr>
            <a:grpSpLocks/>
          </p:cNvGrpSpPr>
          <p:nvPr/>
        </p:nvGrpSpPr>
        <p:grpSpPr bwMode="auto">
          <a:xfrm>
            <a:off x="-456037" y="2055052"/>
            <a:ext cx="7620000" cy="2354263"/>
            <a:chOff x="2202" y="2309"/>
            <a:chExt cx="2892" cy="1483"/>
          </a:xfrm>
        </p:grpSpPr>
        <p:sp>
          <p:nvSpPr>
            <p:cNvPr id="101" name="Rectangle 10">
              <a:extLst>
                <a:ext uri="{FF2B5EF4-FFF2-40B4-BE49-F238E27FC236}">
                  <a16:creationId xmlns:a16="http://schemas.microsoft.com/office/drawing/2014/main" id="{11AFD8A0-53F7-424C-8BBB-2B7562E1970F}"/>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02" name="Freeform 11">
              <a:extLst>
                <a:ext uri="{FF2B5EF4-FFF2-40B4-BE49-F238E27FC236}">
                  <a16:creationId xmlns:a16="http://schemas.microsoft.com/office/drawing/2014/main" id="{A9FF06B9-22EC-4F39-B524-17F235E64605}"/>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 name="Line 12">
              <a:extLst>
                <a:ext uri="{FF2B5EF4-FFF2-40B4-BE49-F238E27FC236}">
                  <a16:creationId xmlns:a16="http://schemas.microsoft.com/office/drawing/2014/main" id="{44D72CCA-F564-4BD2-A3C0-90AE2E3DEA74}"/>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 name="Line 13">
              <a:extLst>
                <a:ext uri="{FF2B5EF4-FFF2-40B4-BE49-F238E27FC236}">
                  <a16:creationId xmlns:a16="http://schemas.microsoft.com/office/drawing/2014/main" id="{545DFF12-E0CD-4656-8A15-FE828DB147D6}"/>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 name="Line 14">
              <a:extLst>
                <a:ext uri="{FF2B5EF4-FFF2-40B4-BE49-F238E27FC236}">
                  <a16:creationId xmlns:a16="http://schemas.microsoft.com/office/drawing/2014/main" id="{AB9169FD-C1AD-4608-9373-C8EAE9D541AA}"/>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 name="Line 15">
              <a:extLst>
                <a:ext uri="{FF2B5EF4-FFF2-40B4-BE49-F238E27FC236}">
                  <a16:creationId xmlns:a16="http://schemas.microsoft.com/office/drawing/2014/main" id="{28473F56-7F5E-49EF-93B4-2EB345C5C163}"/>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 name="Line 16">
              <a:extLst>
                <a:ext uri="{FF2B5EF4-FFF2-40B4-BE49-F238E27FC236}">
                  <a16:creationId xmlns:a16="http://schemas.microsoft.com/office/drawing/2014/main" id="{3ADC7DFB-713E-4A63-8CBF-0B291E103917}"/>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 name="Line 17">
              <a:extLst>
                <a:ext uri="{FF2B5EF4-FFF2-40B4-BE49-F238E27FC236}">
                  <a16:creationId xmlns:a16="http://schemas.microsoft.com/office/drawing/2014/main" id="{59AC0F27-16BC-46E2-9CF7-F3EAC79FF429}"/>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 name="Line 18">
              <a:extLst>
                <a:ext uri="{FF2B5EF4-FFF2-40B4-BE49-F238E27FC236}">
                  <a16:creationId xmlns:a16="http://schemas.microsoft.com/office/drawing/2014/main" id="{CB6CDAD3-30E2-4590-A5DA-D531ED03F85E}"/>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 name="Line 19">
              <a:extLst>
                <a:ext uri="{FF2B5EF4-FFF2-40B4-BE49-F238E27FC236}">
                  <a16:creationId xmlns:a16="http://schemas.microsoft.com/office/drawing/2014/main" id="{3D267079-8E8D-417D-9BD9-8ECE1F99C5D2}"/>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 name="Line 20">
              <a:extLst>
                <a:ext uri="{FF2B5EF4-FFF2-40B4-BE49-F238E27FC236}">
                  <a16:creationId xmlns:a16="http://schemas.microsoft.com/office/drawing/2014/main" id="{0ED92623-99C0-4091-8B2A-D4FEFD2A70C0}"/>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 name="Line 21">
              <a:extLst>
                <a:ext uri="{FF2B5EF4-FFF2-40B4-BE49-F238E27FC236}">
                  <a16:creationId xmlns:a16="http://schemas.microsoft.com/office/drawing/2014/main" id="{18F551FE-103D-4649-B3FD-BFC84335B0A9}"/>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 name="Line 22">
              <a:extLst>
                <a:ext uri="{FF2B5EF4-FFF2-40B4-BE49-F238E27FC236}">
                  <a16:creationId xmlns:a16="http://schemas.microsoft.com/office/drawing/2014/main" id="{16B4B3B7-F5CE-4FB9-AFEE-AAF2021D8AB9}"/>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 name="Line 23">
              <a:extLst>
                <a:ext uri="{FF2B5EF4-FFF2-40B4-BE49-F238E27FC236}">
                  <a16:creationId xmlns:a16="http://schemas.microsoft.com/office/drawing/2014/main" id="{0BB4C988-7AAE-445B-BFB1-C57E5A88B59D}"/>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 name="Line 24">
              <a:extLst>
                <a:ext uri="{FF2B5EF4-FFF2-40B4-BE49-F238E27FC236}">
                  <a16:creationId xmlns:a16="http://schemas.microsoft.com/office/drawing/2014/main" id="{9524E962-04B8-4092-991E-1AD9606A20A7}"/>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 name="Line 25">
              <a:extLst>
                <a:ext uri="{FF2B5EF4-FFF2-40B4-BE49-F238E27FC236}">
                  <a16:creationId xmlns:a16="http://schemas.microsoft.com/office/drawing/2014/main" id="{558D6A71-B936-4AE8-81D4-58CB7513A06A}"/>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 name="Line 26">
              <a:extLst>
                <a:ext uri="{FF2B5EF4-FFF2-40B4-BE49-F238E27FC236}">
                  <a16:creationId xmlns:a16="http://schemas.microsoft.com/office/drawing/2014/main" id="{2716E3D2-C015-4013-86F0-F2AE2E2FCB60}"/>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 name="Line 27">
              <a:extLst>
                <a:ext uri="{FF2B5EF4-FFF2-40B4-BE49-F238E27FC236}">
                  <a16:creationId xmlns:a16="http://schemas.microsoft.com/office/drawing/2014/main" id="{5A80CC24-DA9F-4FEF-A43E-C24887E8D79B}"/>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 name="Freeform 28">
              <a:extLst>
                <a:ext uri="{FF2B5EF4-FFF2-40B4-BE49-F238E27FC236}">
                  <a16:creationId xmlns:a16="http://schemas.microsoft.com/office/drawing/2014/main" id="{D269ACBB-0455-4746-B468-9EC6161F5434}"/>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 name="Freeform 29">
              <a:extLst>
                <a:ext uri="{FF2B5EF4-FFF2-40B4-BE49-F238E27FC236}">
                  <a16:creationId xmlns:a16="http://schemas.microsoft.com/office/drawing/2014/main" id="{137B39C3-2420-403F-B6AA-7A0418835722}"/>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 name="Freeform 30">
              <a:extLst>
                <a:ext uri="{FF2B5EF4-FFF2-40B4-BE49-F238E27FC236}">
                  <a16:creationId xmlns:a16="http://schemas.microsoft.com/office/drawing/2014/main" id="{7EB328DC-22BD-497E-842E-BC62C6281FE4}"/>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 name="Freeform 31">
              <a:extLst>
                <a:ext uri="{FF2B5EF4-FFF2-40B4-BE49-F238E27FC236}">
                  <a16:creationId xmlns:a16="http://schemas.microsoft.com/office/drawing/2014/main" id="{96F6E9B6-76CA-40EE-B407-41A1D9B0269F}"/>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3" name="Freeform 32">
              <a:extLst>
                <a:ext uri="{FF2B5EF4-FFF2-40B4-BE49-F238E27FC236}">
                  <a16:creationId xmlns:a16="http://schemas.microsoft.com/office/drawing/2014/main" id="{5C48D48C-A8B6-40EA-951D-2F9832E28717}"/>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4" name="Freeform 33">
              <a:extLst>
                <a:ext uri="{FF2B5EF4-FFF2-40B4-BE49-F238E27FC236}">
                  <a16:creationId xmlns:a16="http://schemas.microsoft.com/office/drawing/2014/main" id="{88BDCF93-2182-4C5F-AD2E-58E494E6D0F1}"/>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5" name="Freeform 34">
              <a:extLst>
                <a:ext uri="{FF2B5EF4-FFF2-40B4-BE49-F238E27FC236}">
                  <a16:creationId xmlns:a16="http://schemas.microsoft.com/office/drawing/2014/main" id="{87D96A09-8711-4F36-B171-E53877B186CD}"/>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6" name="Freeform 35">
              <a:extLst>
                <a:ext uri="{FF2B5EF4-FFF2-40B4-BE49-F238E27FC236}">
                  <a16:creationId xmlns:a16="http://schemas.microsoft.com/office/drawing/2014/main" id="{E127D986-ED1F-4079-8B94-838D3BF9DD51}"/>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7" name="Freeform 36">
              <a:extLst>
                <a:ext uri="{FF2B5EF4-FFF2-40B4-BE49-F238E27FC236}">
                  <a16:creationId xmlns:a16="http://schemas.microsoft.com/office/drawing/2014/main" id="{8D5524FE-AAA8-4E40-8E2B-CD1024E045C8}"/>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8" name="Freeform 37">
              <a:extLst>
                <a:ext uri="{FF2B5EF4-FFF2-40B4-BE49-F238E27FC236}">
                  <a16:creationId xmlns:a16="http://schemas.microsoft.com/office/drawing/2014/main" id="{8003E330-F50C-421B-BD8B-339E0E803A64}"/>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9" name="Freeform 38">
              <a:extLst>
                <a:ext uri="{FF2B5EF4-FFF2-40B4-BE49-F238E27FC236}">
                  <a16:creationId xmlns:a16="http://schemas.microsoft.com/office/drawing/2014/main" id="{74C668E5-05E0-4BEF-8124-0EE3C95AF183}"/>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0" name="Freeform 39">
              <a:extLst>
                <a:ext uri="{FF2B5EF4-FFF2-40B4-BE49-F238E27FC236}">
                  <a16:creationId xmlns:a16="http://schemas.microsoft.com/office/drawing/2014/main" id="{2095B166-D581-427C-8AF2-D195F4B5747B}"/>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1" name="Freeform 40">
              <a:extLst>
                <a:ext uri="{FF2B5EF4-FFF2-40B4-BE49-F238E27FC236}">
                  <a16:creationId xmlns:a16="http://schemas.microsoft.com/office/drawing/2014/main" id="{DDACA2ED-CE51-45E9-9EEC-D2F82179FD4F}"/>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2" name="Freeform 41">
              <a:extLst>
                <a:ext uri="{FF2B5EF4-FFF2-40B4-BE49-F238E27FC236}">
                  <a16:creationId xmlns:a16="http://schemas.microsoft.com/office/drawing/2014/main" id="{2EA29C2D-AFA1-4703-8474-9891166B1CBE}"/>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 name="Freeform 42">
              <a:extLst>
                <a:ext uri="{FF2B5EF4-FFF2-40B4-BE49-F238E27FC236}">
                  <a16:creationId xmlns:a16="http://schemas.microsoft.com/office/drawing/2014/main" id="{DCC889E0-6BE8-4C7F-BF32-EC675A0C2F44}"/>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4" name="Freeform 43">
              <a:extLst>
                <a:ext uri="{FF2B5EF4-FFF2-40B4-BE49-F238E27FC236}">
                  <a16:creationId xmlns:a16="http://schemas.microsoft.com/office/drawing/2014/main" id="{4DAC344C-DF6C-4427-BD7C-4AFF3B5EC07D}"/>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5" name="Freeform 44">
              <a:extLst>
                <a:ext uri="{FF2B5EF4-FFF2-40B4-BE49-F238E27FC236}">
                  <a16:creationId xmlns:a16="http://schemas.microsoft.com/office/drawing/2014/main" id="{A7FD3D4C-D311-441E-BE55-2C99BAB7700A}"/>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6" name="Freeform 45">
              <a:extLst>
                <a:ext uri="{FF2B5EF4-FFF2-40B4-BE49-F238E27FC236}">
                  <a16:creationId xmlns:a16="http://schemas.microsoft.com/office/drawing/2014/main" id="{C0BEAB23-66DA-453B-974D-803FF0717669}"/>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7" name="Freeform 46">
              <a:extLst>
                <a:ext uri="{FF2B5EF4-FFF2-40B4-BE49-F238E27FC236}">
                  <a16:creationId xmlns:a16="http://schemas.microsoft.com/office/drawing/2014/main" id="{34526CF4-DA16-47B8-B412-9B093AD04FAA}"/>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8" name="Freeform 47">
              <a:extLst>
                <a:ext uri="{FF2B5EF4-FFF2-40B4-BE49-F238E27FC236}">
                  <a16:creationId xmlns:a16="http://schemas.microsoft.com/office/drawing/2014/main" id="{3F3A438C-C254-40FC-AFB8-DA7B67BCB242}"/>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9" name="Line 48">
              <a:extLst>
                <a:ext uri="{FF2B5EF4-FFF2-40B4-BE49-F238E27FC236}">
                  <a16:creationId xmlns:a16="http://schemas.microsoft.com/office/drawing/2014/main" id="{54068BC5-5604-4230-AE8A-90DD07A5AB7E}"/>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 name="Line 49">
              <a:extLst>
                <a:ext uri="{FF2B5EF4-FFF2-40B4-BE49-F238E27FC236}">
                  <a16:creationId xmlns:a16="http://schemas.microsoft.com/office/drawing/2014/main" id="{B8FF9CDE-D9C6-4A6A-8D84-7F4AEA97475E}"/>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1" name="Line 50">
              <a:extLst>
                <a:ext uri="{FF2B5EF4-FFF2-40B4-BE49-F238E27FC236}">
                  <a16:creationId xmlns:a16="http://schemas.microsoft.com/office/drawing/2014/main" id="{DE1B46EC-70CF-46BC-AA1A-016CC0D665BC}"/>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 name="Line 51">
              <a:extLst>
                <a:ext uri="{FF2B5EF4-FFF2-40B4-BE49-F238E27FC236}">
                  <a16:creationId xmlns:a16="http://schemas.microsoft.com/office/drawing/2014/main" id="{626E87BB-6104-41EE-9323-0F2DEF4B8C06}"/>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 name="Line 52">
              <a:extLst>
                <a:ext uri="{FF2B5EF4-FFF2-40B4-BE49-F238E27FC236}">
                  <a16:creationId xmlns:a16="http://schemas.microsoft.com/office/drawing/2014/main" id="{21EF0B6B-E3B4-47C5-B7C0-6D3E365793E3}"/>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 name="Rectangle 53">
              <a:extLst>
                <a:ext uri="{FF2B5EF4-FFF2-40B4-BE49-F238E27FC236}">
                  <a16:creationId xmlns:a16="http://schemas.microsoft.com/office/drawing/2014/main" id="{26D0C4F2-4EF2-4120-BFC7-CD6E3B1CE200}"/>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sp>
        <p:nvSpPr>
          <p:cNvPr id="145" name="Google Shape;196;p32">
            <a:extLst>
              <a:ext uri="{FF2B5EF4-FFF2-40B4-BE49-F238E27FC236}">
                <a16:creationId xmlns:a16="http://schemas.microsoft.com/office/drawing/2014/main" id="{C0D8195E-9040-4210-BD87-85D9ED0D84FC}"/>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1401729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a:extLst>
              <a:ext uri="{FF2B5EF4-FFF2-40B4-BE49-F238E27FC236}">
                <a16:creationId xmlns:a16="http://schemas.microsoft.com/office/drawing/2014/main" id="{EB5017BE-B616-48C4-879B-7115D73B0C24}"/>
              </a:ext>
            </a:extLst>
          </p:cNvPr>
          <p:cNvSpPr>
            <a:spLocks noGrp="1" noChangeArrowheads="1"/>
          </p:cNvSpPr>
          <p:nvPr>
            <p:ph type="title"/>
          </p:nvPr>
        </p:nvSpPr>
        <p:spPr>
          <a:xfrm>
            <a:off x="457200" y="274638"/>
            <a:ext cx="8229600" cy="715962"/>
          </a:xfrm>
        </p:spPr>
        <p:txBody>
          <a:bodyPr/>
          <a:lstStyle/>
          <a:p>
            <a:pPr algn="ctr" eaLnBrk="1" hangingPunct="1"/>
            <a:r>
              <a:rPr lang="en-US" altLang="en-US" sz="2800" b="1" dirty="0"/>
              <a:t>Deming’s Mistake 1 </a:t>
            </a:r>
            <a:r>
              <a:rPr lang="en-US" altLang="en-US" sz="2800" b="1" i="1" dirty="0"/>
              <a:t>(“Tampering”)</a:t>
            </a:r>
          </a:p>
        </p:txBody>
      </p:sp>
      <p:sp>
        <p:nvSpPr>
          <p:cNvPr id="104452" name="Line 3">
            <a:extLst>
              <a:ext uri="{FF2B5EF4-FFF2-40B4-BE49-F238E27FC236}">
                <a16:creationId xmlns:a16="http://schemas.microsoft.com/office/drawing/2014/main" id="{D5CACCAD-3A31-4671-880D-55677F1CE0A0}"/>
              </a:ext>
            </a:extLst>
          </p:cNvPr>
          <p:cNvSpPr>
            <a:spLocks noChangeShapeType="1"/>
          </p:cNvSpPr>
          <p:nvPr/>
        </p:nvSpPr>
        <p:spPr bwMode="auto">
          <a:xfrm>
            <a:off x="609600" y="4038600"/>
            <a:ext cx="784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53" name="Text Box 4">
            <a:extLst>
              <a:ext uri="{FF2B5EF4-FFF2-40B4-BE49-F238E27FC236}">
                <a16:creationId xmlns:a16="http://schemas.microsoft.com/office/drawing/2014/main" id="{C39447A6-3258-4A12-8055-A5339B0241CB}"/>
              </a:ext>
            </a:extLst>
          </p:cNvPr>
          <p:cNvSpPr txBox="1">
            <a:spLocks noChangeArrowheads="1"/>
          </p:cNvSpPr>
          <p:nvPr/>
        </p:nvSpPr>
        <p:spPr bwMode="auto">
          <a:xfrm>
            <a:off x="1705303" y="4076700"/>
            <a:ext cx="56444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buFontTx/>
              <a:buChar char="-"/>
            </a:pPr>
            <a:r>
              <a:rPr lang="en-US" altLang="en-US" b="1" dirty="0"/>
              <a:t>30   - 25   - 20   - 15   - 10   -   5      0   +   5   + 10   + 15   + 20   + 25   + 30</a:t>
            </a:r>
          </a:p>
          <a:p>
            <a:pPr algn="ctr" eaLnBrk="1" hangingPunct="1"/>
            <a:r>
              <a:rPr lang="en-US" altLang="en-US" sz="1800" b="1" dirty="0">
                <a:solidFill>
                  <a:srgbClr val="C00000"/>
                </a:solidFill>
              </a:rPr>
              <a:t>SET POINT  </a:t>
            </a:r>
          </a:p>
          <a:p>
            <a:pPr algn="ctr" eaLnBrk="1" hangingPunct="1"/>
            <a:endParaRPr lang="en-US" altLang="en-US" sz="800" b="1" dirty="0"/>
          </a:p>
        </p:txBody>
      </p:sp>
      <p:sp>
        <p:nvSpPr>
          <p:cNvPr id="104454" name="Line 5">
            <a:extLst>
              <a:ext uri="{FF2B5EF4-FFF2-40B4-BE49-F238E27FC236}">
                <a16:creationId xmlns:a16="http://schemas.microsoft.com/office/drawing/2014/main" id="{D23F12B7-C3AE-4CCC-AE4C-C75B824D9CB9}"/>
              </a:ext>
            </a:extLst>
          </p:cNvPr>
          <p:cNvSpPr>
            <a:spLocks noChangeShapeType="1"/>
          </p:cNvSpPr>
          <p:nvPr/>
        </p:nvSpPr>
        <p:spPr bwMode="auto">
          <a:xfrm>
            <a:off x="4444999" y="1322367"/>
            <a:ext cx="35560" cy="271623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5" name="Group 9">
            <a:extLst>
              <a:ext uri="{FF2B5EF4-FFF2-40B4-BE49-F238E27FC236}">
                <a16:creationId xmlns:a16="http://schemas.microsoft.com/office/drawing/2014/main" id="{9CCE73AD-C807-4B3C-A777-BE938619FCCD}"/>
              </a:ext>
            </a:extLst>
          </p:cNvPr>
          <p:cNvGrpSpPr>
            <a:grpSpLocks/>
          </p:cNvGrpSpPr>
          <p:nvPr/>
        </p:nvGrpSpPr>
        <p:grpSpPr bwMode="auto">
          <a:xfrm>
            <a:off x="685800" y="2035346"/>
            <a:ext cx="7620000" cy="2354263"/>
            <a:chOff x="2202" y="2309"/>
            <a:chExt cx="2892" cy="1483"/>
          </a:xfrm>
        </p:grpSpPr>
        <p:sp>
          <p:nvSpPr>
            <p:cNvPr id="56" name="Rectangle 10">
              <a:extLst>
                <a:ext uri="{FF2B5EF4-FFF2-40B4-BE49-F238E27FC236}">
                  <a16:creationId xmlns:a16="http://schemas.microsoft.com/office/drawing/2014/main" id="{86590A9A-133F-4A72-AE36-B40AE65DDC24}"/>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57" name="Freeform 11">
              <a:extLst>
                <a:ext uri="{FF2B5EF4-FFF2-40B4-BE49-F238E27FC236}">
                  <a16:creationId xmlns:a16="http://schemas.microsoft.com/office/drawing/2014/main" id="{926DF8BD-2A6C-4D96-84E1-A447322ABEA0}"/>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 name="Line 12">
              <a:extLst>
                <a:ext uri="{FF2B5EF4-FFF2-40B4-BE49-F238E27FC236}">
                  <a16:creationId xmlns:a16="http://schemas.microsoft.com/office/drawing/2014/main" id="{FFDDF327-5E2C-4911-9985-16E9543A3F5A}"/>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13">
              <a:extLst>
                <a:ext uri="{FF2B5EF4-FFF2-40B4-BE49-F238E27FC236}">
                  <a16:creationId xmlns:a16="http://schemas.microsoft.com/office/drawing/2014/main" id="{7C16BE52-3626-460D-AB0E-30FC1631DFAF}"/>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14">
              <a:extLst>
                <a:ext uri="{FF2B5EF4-FFF2-40B4-BE49-F238E27FC236}">
                  <a16:creationId xmlns:a16="http://schemas.microsoft.com/office/drawing/2014/main" id="{F5AC69A1-DC3D-4866-AF5E-693A0ABC8C27}"/>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15">
              <a:extLst>
                <a:ext uri="{FF2B5EF4-FFF2-40B4-BE49-F238E27FC236}">
                  <a16:creationId xmlns:a16="http://schemas.microsoft.com/office/drawing/2014/main" id="{43364D05-A061-4327-A708-A65E0C245FC4}"/>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16">
              <a:extLst>
                <a:ext uri="{FF2B5EF4-FFF2-40B4-BE49-F238E27FC236}">
                  <a16:creationId xmlns:a16="http://schemas.microsoft.com/office/drawing/2014/main" id="{4840663B-79A8-4486-A592-1D1D54EAD1AA}"/>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Line 17">
              <a:extLst>
                <a:ext uri="{FF2B5EF4-FFF2-40B4-BE49-F238E27FC236}">
                  <a16:creationId xmlns:a16="http://schemas.microsoft.com/office/drawing/2014/main" id="{DADA245B-A0B5-465D-8B50-001F67E1F360}"/>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 name="Line 18">
              <a:extLst>
                <a:ext uri="{FF2B5EF4-FFF2-40B4-BE49-F238E27FC236}">
                  <a16:creationId xmlns:a16="http://schemas.microsoft.com/office/drawing/2014/main" id="{48D15243-F108-49DA-84C4-CFA78B68DBEE}"/>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Line 19">
              <a:extLst>
                <a:ext uri="{FF2B5EF4-FFF2-40B4-BE49-F238E27FC236}">
                  <a16:creationId xmlns:a16="http://schemas.microsoft.com/office/drawing/2014/main" id="{7210B054-F59F-41BE-BA3C-24E712482478}"/>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20">
              <a:extLst>
                <a:ext uri="{FF2B5EF4-FFF2-40B4-BE49-F238E27FC236}">
                  <a16:creationId xmlns:a16="http://schemas.microsoft.com/office/drawing/2014/main" id="{DD1FCBC2-F98C-4391-AC31-8F335B1A8440}"/>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21">
              <a:extLst>
                <a:ext uri="{FF2B5EF4-FFF2-40B4-BE49-F238E27FC236}">
                  <a16:creationId xmlns:a16="http://schemas.microsoft.com/office/drawing/2014/main" id="{F4B0D68B-A957-4326-8D52-CDF29561BED9}"/>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22">
              <a:extLst>
                <a:ext uri="{FF2B5EF4-FFF2-40B4-BE49-F238E27FC236}">
                  <a16:creationId xmlns:a16="http://schemas.microsoft.com/office/drawing/2014/main" id="{13DB68BD-DA0C-4BEC-B8F3-6EBFEB43D100}"/>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23">
              <a:extLst>
                <a:ext uri="{FF2B5EF4-FFF2-40B4-BE49-F238E27FC236}">
                  <a16:creationId xmlns:a16="http://schemas.microsoft.com/office/drawing/2014/main" id="{5E96E5A9-9F7C-47FA-B99E-4A5A3D555C5E}"/>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24">
              <a:extLst>
                <a:ext uri="{FF2B5EF4-FFF2-40B4-BE49-F238E27FC236}">
                  <a16:creationId xmlns:a16="http://schemas.microsoft.com/office/drawing/2014/main" id="{EEF13A3D-2AE1-44F5-BDDF-3D233FDBBB2E}"/>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25">
              <a:extLst>
                <a:ext uri="{FF2B5EF4-FFF2-40B4-BE49-F238E27FC236}">
                  <a16:creationId xmlns:a16="http://schemas.microsoft.com/office/drawing/2014/main" id="{02B5981B-62A1-4FF3-A49D-EAF795B12709}"/>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26">
              <a:extLst>
                <a:ext uri="{FF2B5EF4-FFF2-40B4-BE49-F238E27FC236}">
                  <a16:creationId xmlns:a16="http://schemas.microsoft.com/office/drawing/2014/main" id="{11BDD53E-A4AB-4D81-B863-EB112F0C1A63}"/>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27">
              <a:extLst>
                <a:ext uri="{FF2B5EF4-FFF2-40B4-BE49-F238E27FC236}">
                  <a16:creationId xmlns:a16="http://schemas.microsoft.com/office/drawing/2014/main" id="{982B91D0-FDA5-4005-94AD-21F4A2843F84}"/>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Freeform 28">
              <a:extLst>
                <a:ext uri="{FF2B5EF4-FFF2-40B4-BE49-F238E27FC236}">
                  <a16:creationId xmlns:a16="http://schemas.microsoft.com/office/drawing/2014/main" id="{CE17E010-F69E-4399-B1AD-BF7B624A0E1C}"/>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 name="Freeform 29">
              <a:extLst>
                <a:ext uri="{FF2B5EF4-FFF2-40B4-BE49-F238E27FC236}">
                  <a16:creationId xmlns:a16="http://schemas.microsoft.com/office/drawing/2014/main" id="{18B71781-CE02-4642-BA9B-4CAB572C5480}"/>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 name="Freeform 30">
              <a:extLst>
                <a:ext uri="{FF2B5EF4-FFF2-40B4-BE49-F238E27FC236}">
                  <a16:creationId xmlns:a16="http://schemas.microsoft.com/office/drawing/2014/main" id="{C3E05A13-A898-4078-83B3-A4AAFB2C2734}"/>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7" name="Freeform 31">
              <a:extLst>
                <a:ext uri="{FF2B5EF4-FFF2-40B4-BE49-F238E27FC236}">
                  <a16:creationId xmlns:a16="http://schemas.microsoft.com/office/drawing/2014/main" id="{99977C85-C9CD-4986-B60D-88C31874DC07}"/>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8" name="Freeform 32">
              <a:extLst>
                <a:ext uri="{FF2B5EF4-FFF2-40B4-BE49-F238E27FC236}">
                  <a16:creationId xmlns:a16="http://schemas.microsoft.com/office/drawing/2014/main" id="{4C1A5C25-D059-4A4B-B8CF-C6B490C9AED3}"/>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 name="Freeform 33">
              <a:extLst>
                <a:ext uri="{FF2B5EF4-FFF2-40B4-BE49-F238E27FC236}">
                  <a16:creationId xmlns:a16="http://schemas.microsoft.com/office/drawing/2014/main" id="{54CD5EE4-EA5B-4DDD-A244-BFBA285AF5AF}"/>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 name="Freeform 34">
              <a:extLst>
                <a:ext uri="{FF2B5EF4-FFF2-40B4-BE49-F238E27FC236}">
                  <a16:creationId xmlns:a16="http://schemas.microsoft.com/office/drawing/2014/main" id="{F83C5097-BE89-4592-AE55-6428C1ACED2E}"/>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 name="Freeform 35">
              <a:extLst>
                <a:ext uri="{FF2B5EF4-FFF2-40B4-BE49-F238E27FC236}">
                  <a16:creationId xmlns:a16="http://schemas.microsoft.com/office/drawing/2014/main" id="{0CB61B26-EACC-4149-9F7C-A47807A007BD}"/>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36">
              <a:extLst>
                <a:ext uri="{FF2B5EF4-FFF2-40B4-BE49-F238E27FC236}">
                  <a16:creationId xmlns:a16="http://schemas.microsoft.com/office/drawing/2014/main" id="{DC488747-DBDC-485C-B5ED-5E11365E62C0}"/>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37">
              <a:extLst>
                <a:ext uri="{FF2B5EF4-FFF2-40B4-BE49-F238E27FC236}">
                  <a16:creationId xmlns:a16="http://schemas.microsoft.com/office/drawing/2014/main" id="{00863DE5-468E-4CCC-AC1D-9D2E511C71A4}"/>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38">
              <a:extLst>
                <a:ext uri="{FF2B5EF4-FFF2-40B4-BE49-F238E27FC236}">
                  <a16:creationId xmlns:a16="http://schemas.microsoft.com/office/drawing/2014/main" id="{B8637B26-E908-4A96-93C0-4D9025977483}"/>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39">
              <a:extLst>
                <a:ext uri="{FF2B5EF4-FFF2-40B4-BE49-F238E27FC236}">
                  <a16:creationId xmlns:a16="http://schemas.microsoft.com/office/drawing/2014/main" id="{7DE88486-263E-4852-9A28-2CEBFB09467F}"/>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40">
              <a:extLst>
                <a:ext uri="{FF2B5EF4-FFF2-40B4-BE49-F238E27FC236}">
                  <a16:creationId xmlns:a16="http://schemas.microsoft.com/office/drawing/2014/main" id="{CC54C88F-07B2-4389-A63E-C1C04A1A1CC8}"/>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41">
              <a:extLst>
                <a:ext uri="{FF2B5EF4-FFF2-40B4-BE49-F238E27FC236}">
                  <a16:creationId xmlns:a16="http://schemas.microsoft.com/office/drawing/2014/main" id="{44EB05C2-CE87-43BD-BE55-394246E8A361}"/>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42">
              <a:extLst>
                <a:ext uri="{FF2B5EF4-FFF2-40B4-BE49-F238E27FC236}">
                  <a16:creationId xmlns:a16="http://schemas.microsoft.com/office/drawing/2014/main" id="{8D9F61C7-876E-46AC-8A87-6E87B29393AB}"/>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 name="Freeform 43">
              <a:extLst>
                <a:ext uri="{FF2B5EF4-FFF2-40B4-BE49-F238E27FC236}">
                  <a16:creationId xmlns:a16="http://schemas.microsoft.com/office/drawing/2014/main" id="{BED35199-0647-48DF-81A1-AF7349F10206}"/>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Freeform 44">
              <a:extLst>
                <a:ext uri="{FF2B5EF4-FFF2-40B4-BE49-F238E27FC236}">
                  <a16:creationId xmlns:a16="http://schemas.microsoft.com/office/drawing/2014/main" id="{31DE40F5-E639-41FC-B409-47142DC110C2}"/>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45">
              <a:extLst>
                <a:ext uri="{FF2B5EF4-FFF2-40B4-BE49-F238E27FC236}">
                  <a16:creationId xmlns:a16="http://schemas.microsoft.com/office/drawing/2014/main" id="{5EF760DD-2BA0-4C01-899D-6A6404E2E208}"/>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46">
              <a:extLst>
                <a:ext uri="{FF2B5EF4-FFF2-40B4-BE49-F238E27FC236}">
                  <a16:creationId xmlns:a16="http://schemas.microsoft.com/office/drawing/2014/main" id="{E6429967-6877-49A2-BD25-3D08C781875A}"/>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47">
              <a:extLst>
                <a:ext uri="{FF2B5EF4-FFF2-40B4-BE49-F238E27FC236}">
                  <a16:creationId xmlns:a16="http://schemas.microsoft.com/office/drawing/2014/main" id="{6380669A-177F-44D1-9F0A-407B3E19AD1D}"/>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Line 48">
              <a:extLst>
                <a:ext uri="{FF2B5EF4-FFF2-40B4-BE49-F238E27FC236}">
                  <a16:creationId xmlns:a16="http://schemas.microsoft.com/office/drawing/2014/main" id="{33F0A40E-2EB2-4B0A-9496-6EA5A12C3119}"/>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Line 49">
              <a:extLst>
                <a:ext uri="{FF2B5EF4-FFF2-40B4-BE49-F238E27FC236}">
                  <a16:creationId xmlns:a16="http://schemas.microsoft.com/office/drawing/2014/main" id="{BA5EC506-F206-4575-B93A-140264D0D1B9}"/>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 name="Line 50">
              <a:extLst>
                <a:ext uri="{FF2B5EF4-FFF2-40B4-BE49-F238E27FC236}">
                  <a16:creationId xmlns:a16="http://schemas.microsoft.com/office/drawing/2014/main" id="{96C1D68C-ECD3-499B-8F20-08DC901BAAD7}"/>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 name="Line 51">
              <a:extLst>
                <a:ext uri="{FF2B5EF4-FFF2-40B4-BE49-F238E27FC236}">
                  <a16:creationId xmlns:a16="http://schemas.microsoft.com/office/drawing/2014/main" id="{9906C242-33E4-42A3-931C-0889365364D5}"/>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52">
              <a:extLst>
                <a:ext uri="{FF2B5EF4-FFF2-40B4-BE49-F238E27FC236}">
                  <a16:creationId xmlns:a16="http://schemas.microsoft.com/office/drawing/2014/main" id="{2AE48AA7-5EAB-4083-B331-D6687E43FC08}"/>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 name="Rectangle 53">
              <a:extLst>
                <a:ext uri="{FF2B5EF4-FFF2-40B4-BE49-F238E27FC236}">
                  <a16:creationId xmlns:a16="http://schemas.microsoft.com/office/drawing/2014/main" id="{144FEFFD-40E9-4FD3-8570-2981D480CFEA}"/>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grpSp>
        <p:nvGrpSpPr>
          <p:cNvPr id="100" name="Group 9">
            <a:extLst>
              <a:ext uri="{FF2B5EF4-FFF2-40B4-BE49-F238E27FC236}">
                <a16:creationId xmlns:a16="http://schemas.microsoft.com/office/drawing/2014/main" id="{06063417-58F7-4508-BCA2-0ED95E8C106A}"/>
              </a:ext>
            </a:extLst>
          </p:cNvPr>
          <p:cNvGrpSpPr>
            <a:grpSpLocks/>
          </p:cNvGrpSpPr>
          <p:nvPr/>
        </p:nvGrpSpPr>
        <p:grpSpPr bwMode="auto">
          <a:xfrm>
            <a:off x="-439705" y="2035346"/>
            <a:ext cx="7620000" cy="2354263"/>
            <a:chOff x="2202" y="2309"/>
            <a:chExt cx="2892" cy="1483"/>
          </a:xfrm>
        </p:grpSpPr>
        <p:sp>
          <p:nvSpPr>
            <p:cNvPr id="101" name="Rectangle 10">
              <a:extLst>
                <a:ext uri="{FF2B5EF4-FFF2-40B4-BE49-F238E27FC236}">
                  <a16:creationId xmlns:a16="http://schemas.microsoft.com/office/drawing/2014/main" id="{11AFD8A0-53F7-424C-8BBB-2B7562E1970F}"/>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02" name="Freeform 11">
              <a:extLst>
                <a:ext uri="{FF2B5EF4-FFF2-40B4-BE49-F238E27FC236}">
                  <a16:creationId xmlns:a16="http://schemas.microsoft.com/office/drawing/2014/main" id="{A9FF06B9-22EC-4F39-B524-17F235E64605}"/>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 name="Line 12">
              <a:extLst>
                <a:ext uri="{FF2B5EF4-FFF2-40B4-BE49-F238E27FC236}">
                  <a16:creationId xmlns:a16="http://schemas.microsoft.com/office/drawing/2014/main" id="{44D72CCA-F564-4BD2-A3C0-90AE2E3DEA74}"/>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 name="Line 13">
              <a:extLst>
                <a:ext uri="{FF2B5EF4-FFF2-40B4-BE49-F238E27FC236}">
                  <a16:creationId xmlns:a16="http://schemas.microsoft.com/office/drawing/2014/main" id="{545DFF12-E0CD-4656-8A15-FE828DB147D6}"/>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 name="Line 14">
              <a:extLst>
                <a:ext uri="{FF2B5EF4-FFF2-40B4-BE49-F238E27FC236}">
                  <a16:creationId xmlns:a16="http://schemas.microsoft.com/office/drawing/2014/main" id="{AB9169FD-C1AD-4608-9373-C8EAE9D541AA}"/>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 name="Line 15">
              <a:extLst>
                <a:ext uri="{FF2B5EF4-FFF2-40B4-BE49-F238E27FC236}">
                  <a16:creationId xmlns:a16="http://schemas.microsoft.com/office/drawing/2014/main" id="{28473F56-7F5E-49EF-93B4-2EB345C5C163}"/>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 name="Line 16">
              <a:extLst>
                <a:ext uri="{FF2B5EF4-FFF2-40B4-BE49-F238E27FC236}">
                  <a16:creationId xmlns:a16="http://schemas.microsoft.com/office/drawing/2014/main" id="{3ADC7DFB-713E-4A63-8CBF-0B291E103917}"/>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 name="Line 17">
              <a:extLst>
                <a:ext uri="{FF2B5EF4-FFF2-40B4-BE49-F238E27FC236}">
                  <a16:creationId xmlns:a16="http://schemas.microsoft.com/office/drawing/2014/main" id="{59AC0F27-16BC-46E2-9CF7-F3EAC79FF429}"/>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 name="Line 18">
              <a:extLst>
                <a:ext uri="{FF2B5EF4-FFF2-40B4-BE49-F238E27FC236}">
                  <a16:creationId xmlns:a16="http://schemas.microsoft.com/office/drawing/2014/main" id="{CB6CDAD3-30E2-4590-A5DA-D531ED03F85E}"/>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 name="Line 19">
              <a:extLst>
                <a:ext uri="{FF2B5EF4-FFF2-40B4-BE49-F238E27FC236}">
                  <a16:creationId xmlns:a16="http://schemas.microsoft.com/office/drawing/2014/main" id="{3D267079-8E8D-417D-9BD9-8ECE1F99C5D2}"/>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 name="Line 20">
              <a:extLst>
                <a:ext uri="{FF2B5EF4-FFF2-40B4-BE49-F238E27FC236}">
                  <a16:creationId xmlns:a16="http://schemas.microsoft.com/office/drawing/2014/main" id="{0ED92623-99C0-4091-8B2A-D4FEFD2A70C0}"/>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 name="Line 21">
              <a:extLst>
                <a:ext uri="{FF2B5EF4-FFF2-40B4-BE49-F238E27FC236}">
                  <a16:creationId xmlns:a16="http://schemas.microsoft.com/office/drawing/2014/main" id="{18F551FE-103D-4649-B3FD-BFC84335B0A9}"/>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 name="Line 22">
              <a:extLst>
                <a:ext uri="{FF2B5EF4-FFF2-40B4-BE49-F238E27FC236}">
                  <a16:creationId xmlns:a16="http://schemas.microsoft.com/office/drawing/2014/main" id="{16B4B3B7-F5CE-4FB9-AFEE-AAF2021D8AB9}"/>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 name="Line 23">
              <a:extLst>
                <a:ext uri="{FF2B5EF4-FFF2-40B4-BE49-F238E27FC236}">
                  <a16:creationId xmlns:a16="http://schemas.microsoft.com/office/drawing/2014/main" id="{0BB4C988-7AAE-445B-BFB1-C57E5A88B59D}"/>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 name="Line 24">
              <a:extLst>
                <a:ext uri="{FF2B5EF4-FFF2-40B4-BE49-F238E27FC236}">
                  <a16:creationId xmlns:a16="http://schemas.microsoft.com/office/drawing/2014/main" id="{9524E962-04B8-4092-991E-1AD9606A20A7}"/>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 name="Line 25">
              <a:extLst>
                <a:ext uri="{FF2B5EF4-FFF2-40B4-BE49-F238E27FC236}">
                  <a16:creationId xmlns:a16="http://schemas.microsoft.com/office/drawing/2014/main" id="{558D6A71-B936-4AE8-81D4-58CB7513A06A}"/>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 name="Line 26">
              <a:extLst>
                <a:ext uri="{FF2B5EF4-FFF2-40B4-BE49-F238E27FC236}">
                  <a16:creationId xmlns:a16="http://schemas.microsoft.com/office/drawing/2014/main" id="{2716E3D2-C015-4013-86F0-F2AE2E2FCB60}"/>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 name="Line 27">
              <a:extLst>
                <a:ext uri="{FF2B5EF4-FFF2-40B4-BE49-F238E27FC236}">
                  <a16:creationId xmlns:a16="http://schemas.microsoft.com/office/drawing/2014/main" id="{5A80CC24-DA9F-4FEF-A43E-C24887E8D79B}"/>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 name="Freeform 28">
              <a:extLst>
                <a:ext uri="{FF2B5EF4-FFF2-40B4-BE49-F238E27FC236}">
                  <a16:creationId xmlns:a16="http://schemas.microsoft.com/office/drawing/2014/main" id="{D269ACBB-0455-4746-B468-9EC6161F5434}"/>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 name="Freeform 29">
              <a:extLst>
                <a:ext uri="{FF2B5EF4-FFF2-40B4-BE49-F238E27FC236}">
                  <a16:creationId xmlns:a16="http://schemas.microsoft.com/office/drawing/2014/main" id="{137B39C3-2420-403F-B6AA-7A0418835722}"/>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 name="Freeform 30">
              <a:extLst>
                <a:ext uri="{FF2B5EF4-FFF2-40B4-BE49-F238E27FC236}">
                  <a16:creationId xmlns:a16="http://schemas.microsoft.com/office/drawing/2014/main" id="{7EB328DC-22BD-497E-842E-BC62C6281FE4}"/>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 name="Freeform 31">
              <a:extLst>
                <a:ext uri="{FF2B5EF4-FFF2-40B4-BE49-F238E27FC236}">
                  <a16:creationId xmlns:a16="http://schemas.microsoft.com/office/drawing/2014/main" id="{96F6E9B6-76CA-40EE-B407-41A1D9B0269F}"/>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3" name="Freeform 32">
              <a:extLst>
                <a:ext uri="{FF2B5EF4-FFF2-40B4-BE49-F238E27FC236}">
                  <a16:creationId xmlns:a16="http://schemas.microsoft.com/office/drawing/2014/main" id="{5C48D48C-A8B6-40EA-951D-2F9832E28717}"/>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4" name="Freeform 33">
              <a:extLst>
                <a:ext uri="{FF2B5EF4-FFF2-40B4-BE49-F238E27FC236}">
                  <a16:creationId xmlns:a16="http://schemas.microsoft.com/office/drawing/2014/main" id="{88BDCF93-2182-4C5F-AD2E-58E494E6D0F1}"/>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5" name="Freeform 34">
              <a:extLst>
                <a:ext uri="{FF2B5EF4-FFF2-40B4-BE49-F238E27FC236}">
                  <a16:creationId xmlns:a16="http://schemas.microsoft.com/office/drawing/2014/main" id="{87D96A09-8711-4F36-B171-E53877B186CD}"/>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6" name="Freeform 35">
              <a:extLst>
                <a:ext uri="{FF2B5EF4-FFF2-40B4-BE49-F238E27FC236}">
                  <a16:creationId xmlns:a16="http://schemas.microsoft.com/office/drawing/2014/main" id="{E127D986-ED1F-4079-8B94-838D3BF9DD51}"/>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7" name="Freeform 36">
              <a:extLst>
                <a:ext uri="{FF2B5EF4-FFF2-40B4-BE49-F238E27FC236}">
                  <a16:creationId xmlns:a16="http://schemas.microsoft.com/office/drawing/2014/main" id="{8D5524FE-AAA8-4E40-8E2B-CD1024E045C8}"/>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8" name="Freeform 37">
              <a:extLst>
                <a:ext uri="{FF2B5EF4-FFF2-40B4-BE49-F238E27FC236}">
                  <a16:creationId xmlns:a16="http://schemas.microsoft.com/office/drawing/2014/main" id="{8003E330-F50C-421B-BD8B-339E0E803A64}"/>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9" name="Freeform 38">
              <a:extLst>
                <a:ext uri="{FF2B5EF4-FFF2-40B4-BE49-F238E27FC236}">
                  <a16:creationId xmlns:a16="http://schemas.microsoft.com/office/drawing/2014/main" id="{74C668E5-05E0-4BEF-8124-0EE3C95AF183}"/>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0" name="Freeform 39">
              <a:extLst>
                <a:ext uri="{FF2B5EF4-FFF2-40B4-BE49-F238E27FC236}">
                  <a16:creationId xmlns:a16="http://schemas.microsoft.com/office/drawing/2014/main" id="{2095B166-D581-427C-8AF2-D195F4B5747B}"/>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1" name="Freeform 40">
              <a:extLst>
                <a:ext uri="{FF2B5EF4-FFF2-40B4-BE49-F238E27FC236}">
                  <a16:creationId xmlns:a16="http://schemas.microsoft.com/office/drawing/2014/main" id="{DDACA2ED-CE51-45E9-9EEC-D2F82179FD4F}"/>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2" name="Freeform 41">
              <a:extLst>
                <a:ext uri="{FF2B5EF4-FFF2-40B4-BE49-F238E27FC236}">
                  <a16:creationId xmlns:a16="http://schemas.microsoft.com/office/drawing/2014/main" id="{2EA29C2D-AFA1-4703-8474-9891166B1CBE}"/>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 name="Freeform 42">
              <a:extLst>
                <a:ext uri="{FF2B5EF4-FFF2-40B4-BE49-F238E27FC236}">
                  <a16:creationId xmlns:a16="http://schemas.microsoft.com/office/drawing/2014/main" id="{DCC889E0-6BE8-4C7F-BF32-EC675A0C2F44}"/>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4" name="Freeform 43">
              <a:extLst>
                <a:ext uri="{FF2B5EF4-FFF2-40B4-BE49-F238E27FC236}">
                  <a16:creationId xmlns:a16="http://schemas.microsoft.com/office/drawing/2014/main" id="{4DAC344C-DF6C-4427-BD7C-4AFF3B5EC07D}"/>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5" name="Freeform 44">
              <a:extLst>
                <a:ext uri="{FF2B5EF4-FFF2-40B4-BE49-F238E27FC236}">
                  <a16:creationId xmlns:a16="http://schemas.microsoft.com/office/drawing/2014/main" id="{A7FD3D4C-D311-441E-BE55-2C99BAB7700A}"/>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6" name="Freeform 45">
              <a:extLst>
                <a:ext uri="{FF2B5EF4-FFF2-40B4-BE49-F238E27FC236}">
                  <a16:creationId xmlns:a16="http://schemas.microsoft.com/office/drawing/2014/main" id="{C0BEAB23-66DA-453B-974D-803FF0717669}"/>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7" name="Freeform 46">
              <a:extLst>
                <a:ext uri="{FF2B5EF4-FFF2-40B4-BE49-F238E27FC236}">
                  <a16:creationId xmlns:a16="http://schemas.microsoft.com/office/drawing/2014/main" id="{34526CF4-DA16-47B8-B412-9B093AD04FAA}"/>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8" name="Freeform 47">
              <a:extLst>
                <a:ext uri="{FF2B5EF4-FFF2-40B4-BE49-F238E27FC236}">
                  <a16:creationId xmlns:a16="http://schemas.microsoft.com/office/drawing/2014/main" id="{3F3A438C-C254-40FC-AFB8-DA7B67BCB242}"/>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9" name="Line 48">
              <a:extLst>
                <a:ext uri="{FF2B5EF4-FFF2-40B4-BE49-F238E27FC236}">
                  <a16:creationId xmlns:a16="http://schemas.microsoft.com/office/drawing/2014/main" id="{54068BC5-5604-4230-AE8A-90DD07A5AB7E}"/>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 name="Line 49">
              <a:extLst>
                <a:ext uri="{FF2B5EF4-FFF2-40B4-BE49-F238E27FC236}">
                  <a16:creationId xmlns:a16="http://schemas.microsoft.com/office/drawing/2014/main" id="{B8FF9CDE-D9C6-4A6A-8D84-7F4AEA97475E}"/>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1" name="Line 50">
              <a:extLst>
                <a:ext uri="{FF2B5EF4-FFF2-40B4-BE49-F238E27FC236}">
                  <a16:creationId xmlns:a16="http://schemas.microsoft.com/office/drawing/2014/main" id="{DE1B46EC-70CF-46BC-AA1A-016CC0D665BC}"/>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 name="Line 51">
              <a:extLst>
                <a:ext uri="{FF2B5EF4-FFF2-40B4-BE49-F238E27FC236}">
                  <a16:creationId xmlns:a16="http://schemas.microsoft.com/office/drawing/2014/main" id="{626E87BB-6104-41EE-9323-0F2DEF4B8C06}"/>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 name="Line 52">
              <a:extLst>
                <a:ext uri="{FF2B5EF4-FFF2-40B4-BE49-F238E27FC236}">
                  <a16:creationId xmlns:a16="http://schemas.microsoft.com/office/drawing/2014/main" id="{21EF0B6B-E3B4-47C5-B7C0-6D3E365793E3}"/>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 name="Rectangle 53">
              <a:extLst>
                <a:ext uri="{FF2B5EF4-FFF2-40B4-BE49-F238E27FC236}">
                  <a16:creationId xmlns:a16="http://schemas.microsoft.com/office/drawing/2014/main" id="{26D0C4F2-4EF2-4120-BFC7-CD6E3B1CE200}"/>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sp>
        <p:nvSpPr>
          <p:cNvPr id="145" name="Text Box 8">
            <a:extLst>
              <a:ext uri="{FF2B5EF4-FFF2-40B4-BE49-F238E27FC236}">
                <a16:creationId xmlns:a16="http://schemas.microsoft.com/office/drawing/2014/main" id="{E151C1E6-EAEE-4CD7-BFDC-3A113765979D}"/>
              </a:ext>
            </a:extLst>
          </p:cNvPr>
          <p:cNvSpPr txBox="1">
            <a:spLocks noChangeArrowheads="1"/>
          </p:cNvSpPr>
          <p:nvPr/>
        </p:nvSpPr>
        <p:spPr bwMode="auto">
          <a:xfrm>
            <a:off x="1880375" y="3648220"/>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sz="2400" b="1" dirty="0">
                <a:solidFill>
                  <a:srgbClr val="006600"/>
                </a:solidFill>
              </a:rPr>
              <a:t>X</a:t>
            </a:r>
          </a:p>
        </p:txBody>
      </p:sp>
      <p:cxnSp>
        <p:nvCxnSpPr>
          <p:cNvPr id="146" name="Straight Arrow Connector 145">
            <a:extLst>
              <a:ext uri="{FF2B5EF4-FFF2-40B4-BE49-F238E27FC236}">
                <a16:creationId xmlns:a16="http://schemas.microsoft.com/office/drawing/2014/main" id="{0388F177-9855-4132-B299-8D64D386E286}"/>
              </a:ext>
            </a:extLst>
          </p:cNvPr>
          <p:cNvCxnSpPr>
            <a:cxnSpLocks/>
          </p:cNvCxnSpPr>
          <p:nvPr/>
        </p:nvCxnSpPr>
        <p:spPr>
          <a:xfrm>
            <a:off x="2259723" y="3879053"/>
            <a:ext cx="2143470" cy="0"/>
          </a:xfrm>
          <a:prstGeom prst="straightConnector1">
            <a:avLst/>
          </a:prstGeom>
          <a:ln w="76200">
            <a:solidFill>
              <a:srgbClr val="006600"/>
            </a:solidFill>
            <a:tailEnd type="triangle"/>
          </a:ln>
        </p:spPr>
        <p:style>
          <a:lnRef idx="1">
            <a:schemeClr val="accent1"/>
          </a:lnRef>
          <a:fillRef idx="0">
            <a:schemeClr val="accent1"/>
          </a:fillRef>
          <a:effectRef idx="0">
            <a:schemeClr val="accent1"/>
          </a:effectRef>
          <a:fontRef idx="minor">
            <a:schemeClr val="tx1"/>
          </a:fontRef>
        </p:style>
      </p:cxnSp>
      <p:sp>
        <p:nvSpPr>
          <p:cNvPr id="147" name="Google Shape;196;p32">
            <a:extLst>
              <a:ext uri="{FF2B5EF4-FFF2-40B4-BE49-F238E27FC236}">
                <a16:creationId xmlns:a16="http://schemas.microsoft.com/office/drawing/2014/main" id="{CF9FB8C0-9AEE-424A-8F4E-9BA05ECDDDE5}"/>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158038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a:extLst>
              <a:ext uri="{FF2B5EF4-FFF2-40B4-BE49-F238E27FC236}">
                <a16:creationId xmlns:a16="http://schemas.microsoft.com/office/drawing/2014/main" id="{EB5017BE-B616-48C4-879B-7115D73B0C24}"/>
              </a:ext>
            </a:extLst>
          </p:cNvPr>
          <p:cNvSpPr>
            <a:spLocks noGrp="1" noChangeArrowheads="1"/>
          </p:cNvSpPr>
          <p:nvPr>
            <p:ph type="title"/>
          </p:nvPr>
        </p:nvSpPr>
        <p:spPr>
          <a:xfrm>
            <a:off x="457200" y="274638"/>
            <a:ext cx="8229600" cy="715962"/>
          </a:xfrm>
        </p:spPr>
        <p:txBody>
          <a:bodyPr/>
          <a:lstStyle/>
          <a:p>
            <a:pPr algn="ctr" eaLnBrk="1" hangingPunct="1"/>
            <a:r>
              <a:rPr lang="en-US" altLang="en-US" sz="2800" b="1" dirty="0"/>
              <a:t>Deming’s Mistake 1 </a:t>
            </a:r>
            <a:r>
              <a:rPr lang="en-US" altLang="en-US" sz="2800" b="1" i="1" dirty="0"/>
              <a:t>(“Tampering”)</a:t>
            </a:r>
          </a:p>
        </p:txBody>
      </p:sp>
      <p:sp>
        <p:nvSpPr>
          <p:cNvPr id="104452" name="Line 3">
            <a:extLst>
              <a:ext uri="{FF2B5EF4-FFF2-40B4-BE49-F238E27FC236}">
                <a16:creationId xmlns:a16="http://schemas.microsoft.com/office/drawing/2014/main" id="{D5CACCAD-3A31-4671-880D-55677F1CE0A0}"/>
              </a:ext>
            </a:extLst>
          </p:cNvPr>
          <p:cNvSpPr>
            <a:spLocks noChangeShapeType="1"/>
          </p:cNvSpPr>
          <p:nvPr/>
        </p:nvSpPr>
        <p:spPr bwMode="auto">
          <a:xfrm>
            <a:off x="609600" y="4038600"/>
            <a:ext cx="784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53" name="Text Box 4">
            <a:extLst>
              <a:ext uri="{FF2B5EF4-FFF2-40B4-BE49-F238E27FC236}">
                <a16:creationId xmlns:a16="http://schemas.microsoft.com/office/drawing/2014/main" id="{C39447A6-3258-4A12-8055-A5339B0241CB}"/>
              </a:ext>
            </a:extLst>
          </p:cNvPr>
          <p:cNvSpPr txBox="1">
            <a:spLocks noChangeArrowheads="1"/>
          </p:cNvSpPr>
          <p:nvPr/>
        </p:nvSpPr>
        <p:spPr bwMode="auto">
          <a:xfrm>
            <a:off x="1705303" y="4076700"/>
            <a:ext cx="56444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buFontTx/>
              <a:buChar char="-"/>
            </a:pPr>
            <a:r>
              <a:rPr lang="en-US" altLang="en-US" b="1" dirty="0"/>
              <a:t>30   - 25   - 20   - 15   - 10   -   5      0   +   5   + 10   + 15   + 20   + 25   + 30</a:t>
            </a:r>
          </a:p>
          <a:p>
            <a:pPr algn="ctr" eaLnBrk="1" hangingPunct="1"/>
            <a:r>
              <a:rPr lang="en-US" altLang="en-US" sz="1800" b="1" dirty="0">
                <a:solidFill>
                  <a:srgbClr val="C00000"/>
                </a:solidFill>
              </a:rPr>
              <a:t>SET POINT  </a:t>
            </a:r>
          </a:p>
          <a:p>
            <a:pPr algn="ctr" eaLnBrk="1" hangingPunct="1"/>
            <a:endParaRPr lang="en-US" altLang="en-US" sz="800" b="1" dirty="0"/>
          </a:p>
        </p:txBody>
      </p:sp>
      <p:sp>
        <p:nvSpPr>
          <p:cNvPr id="104454" name="Line 5">
            <a:extLst>
              <a:ext uri="{FF2B5EF4-FFF2-40B4-BE49-F238E27FC236}">
                <a16:creationId xmlns:a16="http://schemas.microsoft.com/office/drawing/2014/main" id="{D23F12B7-C3AE-4CCC-AE4C-C75B824D9CB9}"/>
              </a:ext>
            </a:extLst>
          </p:cNvPr>
          <p:cNvSpPr>
            <a:spLocks noChangeShapeType="1"/>
          </p:cNvSpPr>
          <p:nvPr/>
        </p:nvSpPr>
        <p:spPr bwMode="auto">
          <a:xfrm>
            <a:off x="4444999" y="1322367"/>
            <a:ext cx="35560" cy="271623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5" name="Group 9">
            <a:extLst>
              <a:ext uri="{FF2B5EF4-FFF2-40B4-BE49-F238E27FC236}">
                <a16:creationId xmlns:a16="http://schemas.microsoft.com/office/drawing/2014/main" id="{9CCE73AD-C807-4B3C-A777-BE938619FCCD}"/>
              </a:ext>
            </a:extLst>
          </p:cNvPr>
          <p:cNvGrpSpPr>
            <a:grpSpLocks/>
          </p:cNvGrpSpPr>
          <p:nvPr/>
        </p:nvGrpSpPr>
        <p:grpSpPr bwMode="auto">
          <a:xfrm>
            <a:off x="685800" y="2035346"/>
            <a:ext cx="7620000" cy="2354263"/>
            <a:chOff x="2202" y="2309"/>
            <a:chExt cx="2892" cy="1483"/>
          </a:xfrm>
        </p:grpSpPr>
        <p:sp>
          <p:nvSpPr>
            <p:cNvPr id="56" name="Rectangle 10">
              <a:extLst>
                <a:ext uri="{FF2B5EF4-FFF2-40B4-BE49-F238E27FC236}">
                  <a16:creationId xmlns:a16="http://schemas.microsoft.com/office/drawing/2014/main" id="{86590A9A-133F-4A72-AE36-B40AE65DDC24}"/>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57" name="Freeform 11">
              <a:extLst>
                <a:ext uri="{FF2B5EF4-FFF2-40B4-BE49-F238E27FC236}">
                  <a16:creationId xmlns:a16="http://schemas.microsoft.com/office/drawing/2014/main" id="{926DF8BD-2A6C-4D96-84E1-A447322ABEA0}"/>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 name="Line 12">
              <a:extLst>
                <a:ext uri="{FF2B5EF4-FFF2-40B4-BE49-F238E27FC236}">
                  <a16:creationId xmlns:a16="http://schemas.microsoft.com/office/drawing/2014/main" id="{FFDDF327-5E2C-4911-9985-16E9543A3F5A}"/>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13">
              <a:extLst>
                <a:ext uri="{FF2B5EF4-FFF2-40B4-BE49-F238E27FC236}">
                  <a16:creationId xmlns:a16="http://schemas.microsoft.com/office/drawing/2014/main" id="{7C16BE52-3626-460D-AB0E-30FC1631DFAF}"/>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14">
              <a:extLst>
                <a:ext uri="{FF2B5EF4-FFF2-40B4-BE49-F238E27FC236}">
                  <a16:creationId xmlns:a16="http://schemas.microsoft.com/office/drawing/2014/main" id="{F5AC69A1-DC3D-4866-AF5E-693A0ABC8C27}"/>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15">
              <a:extLst>
                <a:ext uri="{FF2B5EF4-FFF2-40B4-BE49-F238E27FC236}">
                  <a16:creationId xmlns:a16="http://schemas.microsoft.com/office/drawing/2014/main" id="{43364D05-A061-4327-A708-A65E0C245FC4}"/>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16">
              <a:extLst>
                <a:ext uri="{FF2B5EF4-FFF2-40B4-BE49-F238E27FC236}">
                  <a16:creationId xmlns:a16="http://schemas.microsoft.com/office/drawing/2014/main" id="{4840663B-79A8-4486-A592-1D1D54EAD1AA}"/>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Line 17">
              <a:extLst>
                <a:ext uri="{FF2B5EF4-FFF2-40B4-BE49-F238E27FC236}">
                  <a16:creationId xmlns:a16="http://schemas.microsoft.com/office/drawing/2014/main" id="{DADA245B-A0B5-465D-8B50-001F67E1F360}"/>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 name="Line 18">
              <a:extLst>
                <a:ext uri="{FF2B5EF4-FFF2-40B4-BE49-F238E27FC236}">
                  <a16:creationId xmlns:a16="http://schemas.microsoft.com/office/drawing/2014/main" id="{48D15243-F108-49DA-84C4-CFA78B68DBEE}"/>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Line 19">
              <a:extLst>
                <a:ext uri="{FF2B5EF4-FFF2-40B4-BE49-F238E27FC236}">
                  <a16:creationId xmlns:a16="http://schemas.microsoft.com/office/drawing/2014/main" id="{7210B054-F59F-41BE-BA3C-24E712482478}"/>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20">
              <a:extLst>
                <a:ext uri="{FF2B5EF4-FFF2-40B4-BE49-F238E27FC236}">
                  <a16:creationId xmlns:a16="http://schemas.microsoft.com/office/drawing/2014/main" id="{DD1FCBC2-F98C-4391-AC31-8F335B1A8440}"/>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21">
              <a:extLst>
                <a:ext uri="{FF2B5EF4-FFF2-40B4-BE49-F238E27FC236}">
                  <a16:creationId xmlns:a16="http://schemas.microsoft.com/office/drawing/2014/main" id="{F4B0D68B-A957-4326-8D52-CDF29561BED9}"/>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22">
              <a:extLst>
                <a:ext uri="{FF2B5EF4-FFF2-40B4-BE49-F238E27FC236}">
                  <a16:creationId xmlns:a16="http://schemas.microsoft.com/office/drawing/2014/main" id="{13DB68BD-DA0C-4BEC-B8F3-6EBFEB43D100}"/>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23">
              <a:extLst>
                <a:ext uri="{FF2B5EF4-FFF2-40B4-BE49-F238E27FC236}">
                  <a16:creationId xmlns:a16="http://schemas.microsoft.com/office/drawing/2014/main" id="{5E96E5A9-9F7C-47FA-B99E-4A5A3D555C5E}"/>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24">
              <a:extLst>
                <a:ext uri="{FF2B5EF4-FFF2-40B4-BE49-F238E27FC236}">
                  <a16:creationId xmlns:a16="http://schemas.microsoft.com/office/drawing/2014/main" id="{EEF13A3D-2AE1-44F5-BDDF-3D233FDBBB2E}"/>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25">
              <a:extLst>
                <a:ext uri="{FF2B5EF4-FFF2-40B4-BE49-F238E27FC236}">
                  <a16:creationId xmlns:a16="http://schemas.microsoft.com/office/drawing/2014/main" id="{02B5981B-62A1-4FF3-A49D-EAF795B12709}"/>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26">
              <a:extLst>
                <a:ext uri="{FF2B5EF4-FFF2-40B4-BE49-F238E27FC236}">
                  <a16:creationId xmlns:a16="http://schemas.microsoft.com/office/drawing/2014/main" id="{11BDD53E-A4AB-4D81-B863-EB112F0C1A63}"/>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27">
              <a:extLst>
                <a:ext uri="{FF2B5EF4-FFF2-40B4-BE49-F238E27FC236}">
                  <a16:creationId xmlns:a16="http://schemas.microsoft.com/office/drawing/2014/main" id="{982B91D0-FDA5-4005-94AD-21F4A2843F84}"/>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Freeform 28">
              <a:extLst>
                <a:ext uri="{FF2B5EF4-FFF2-40B4-BE49-F238E27FC236}">
                  <a16:creationId xmlns:a16="http://schemas.microsoft.com/office/drawing/2014/main" id="{CE17E010-F69E-4399-B1AD-BF7B624A0E1C}"/>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 name="Freeform 29">
              <a:extLst>
                <a:ext uri="{FF2B5EF4-FFF2-40B4-BE49-F238E27FC236}">
                  <a16:creationId xmlns:a16="http://schemas.microsoft.com/office/drawing/2014/main" id="{18B71781-CE02-4642-BA9B-4CAB572C5480}"/>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 name="Freeform 30">
              <a:extLst>
                <a:ext uri="{FF2B5EF4-FFF2-40B4-BE49-F238E27FC236}">
                  <a16:creationId xmlns:a16="http://schemas.microsoft.com/office/drawing/2014/main" id="{C3E05A13-A898-4078-83B3-A4AAFB2C2734}"/>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7" name="Freeform 31">
              <a:extLst>
                <a:ext uri="{FF2B5EF4-FFF2-40B4-BE49-F238E27FC236}">
                  <a16:creationId xmlns:a16="http://schemas.microsoft.com/office/drawing/2014/main" id="{99977C85-C9CD-4986-B60D-88C31874DC07}"/>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8" name="Freeform 32">
              <a:extLst>
                <a:ext uri="{FF2B5EF4-FFF2-40B4-BE49-F238E27FC236}">
                  <a16:creationId xmlns:a16="http://schemas.microsoft.com/office/drawing/2014/main" id="{4C1A5C25-D059-4A4B-B8CF-C6B490C9AED3}"/>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 name="Freeform 33">
              <a:extLst>
                <a:ext uri="{FF2B5EF4-FFF2-40B4-BE49-F238E27FC236}">
                  <a16:creationId xmlns:a16="http://schemas.microsoft.com/office/drawing/2014/main" id="{54CD5EE4-EA5B-4DDD-A244-BFBA285AF5AF}"/>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 name="Freeform 34">
              <a:extLst>
                <a:ext uri="{FF2B5EF4-FFF2-40B4-BE49-F238E27FC236}">
                  <a16:creationId xmlns:a16="http://schemas.microsoft.com/office/drawing/2014/main" id="{F83C5097-BE89-4592-AE55-6428C1ACED2E}"/>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 name="Freeform 35">
              <a:extLst>
                <a:ext uri="{FF2B5EF4-FFF2-40B4-BE49-F238E27FC236}">
                  <a16:creationId xmlns:a16="http://schemas.microsoft.com/office/drawing/2014/main" id="{0CB61B26-EACC-4149-9F7C-A47807A007BD}"/>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36">
              <a:extLst>
                <a:ext uri="{FF2B5EF4-FFF2-40B4-BE49-F238E27FC236}">
                  <a16:creationId xmlns:a16="http://schemas.microsoft.com/office/drawing/2014/main" id="{DC488747-DBDC-485C-B5ED-5E11365E62C0}"/>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37">
              <a:extLst>
                <a:ext uri="{FF2B5EF4-FFF2-40B4-BE49-F238E27FC236}">
                  <a16:creationId xmlns:a16="http://schemas.microsoft.com/office/drawing/2014/main" id="{00863DE5-468E-4CCC-AC1D-9D2E511C71A4}"/>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38">
              <a:extLst>
                <a:ext uri="{FF2B5EF4-FFF2-40B4-BE49-F238E27FC236}">
                  <a16:creationId xmlns:a16="http://schemas.microsoft.com/office/drawing/2014/main" id="{B8637B26-E908-4A96-93C0-4D9025977483}"/>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39">
              <a:extLst>
                <a:ext uri="{FF2B5EF4-FFF2-40B4-BE49-F238E27FC236}">
                  <a16:creationId xmlns:a16="http://schemas.microsoft.com/office/drawing/2014/main" id="{7DE88486-263E-4852-9A28-2CEBFB09467F}"/>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40">
              <a:extLst>
                <a:ext uri="{FF2B5EF4-FFF2-40B4-BE49-F238E27FC236}">
                  <a16:creationId xmlns:a16="http://schemas.microsoft.com/office/drawing/2014/main" id="{CC54C88F-07B2-4389-A63E-C1C04A1A1CC8}"/>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41">
              <a:extLst>
                <a:ext uri="{FF2B5EF4-FFF2-40B4-BE49-F238E27FC236}">
                  <a16:creationId xmlns:a16="http://schemas.microsoft.com/office/drawing/2014/main" id="{44EB05C2-CE87-43BD-BE55-394246E8A361}"/>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42">
              <a:extLst>
                <a:ext uri="{FF2B5EF4-FFF2-40B4-BE49-F238E27FC236}">
                  <a16:creationId xmlns:a16="http://schemas.microsoft.com/office/drawing/2014/main" id="{8D9F61C7-876E-46AC-8A87-6E87B29393AB}"/>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 name="Freeform 43">
              <a:extLst>
                <a:ext uri="{FF2B5EF4-FFF2-40B4-BE49-F238E27FC236}">
                  <a16:creationId xmlns:a16="http://schemas.microsoft.com/office/drawing/2014/main" id="{BED35199-0647-48DF-81A1-AF7349F10206}"/>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Freeform 44">
              <a:extLst>
                <a:ext uri="{FF2B5EF4-FFF2-40B4-BE49-F238E27FC236}">
                  <a16:creationId xmlns:a16="http://schemas.microsoft.com/office/drawing/2014/main" id="{31DE40F5-E639-41FC-B409-47142DC110C2}"/>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45">
              <a:extLst>
                <a:ext uri="{FF2B5EF4-FFF2-40B4-BE49-F238E27FC236}">
                  <a16:creationId xmlns:a16="http://schemas.microsoft.com/office/drawing/2014/main" id="{5EF760DD-2BA0-4C01-899D-6A6404E2E208}"/>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46">
              <a:extLst>
                <a:ext uri="{FF2B5EF4-FFF2-40B4-BE49-F238E27FC236}">
                  <a16:creationId xmlns:a16="http://schemas.microsoft.com/office/drawing/2014/main" id="{E6429967-6877-49A2-BD25-3D08C781875A}"/>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47">
              <a:extLst>
                <a:ext uri="{FF2B5EF4-FFF2-40B4-BE49-F238E27FC236}">
                  <a16:creationId xmlns:a16="http://schemas.microsoft.com/office/drawing/2014/main" id="{6380669A-177F-44D1-9F0A-407B3E19AD1D}"/>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Line 48">
              <a:extLst>
                <a:ext uri="{FF2B5EF4-FFF2-40B4-BE49-F238E27FC236}">
                  <a16:creationId xmlns:a16="http://schemas.microsoft.com/office/drawing/2014/main" id="{33F0A40E-2EB2-4B0A-9496-6EA5A12C3119}"/>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Line 49">
              <a:extLst>
                <a:ext uri="{FF2B5EF4-FFF2-40B4-BE49-F238E27FC236}">
                  <a16:creationId xmlns:a16="http://schemas.microsoft.com/office/drawing/2014/main" id="{BA5EC506-F206-4575-B93A-140264D0D1B9}"/>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 name="Line 50">
              <a:extLst>
                <a:ext uri="{FF2B5EF4-FFF2-40B4-BE49-F238E27FC236}">
                  <a16:creationId xmlns:a16="http://schemas.microsoft.com/office/drawing/2014/main" id="{96C1D68C-ECD3-499B-8F20-08DC901BAAD7}"/>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 name="Line 51">
              <a:extLst>
                <a:ext uri="{FF2B5EF4-FFF2-40B4-BE49-F238E27FC236}">
                  <a16:creationId xmlns:a16="http://schemas.microsoft.com/office/drawing/2014/main" id="{9906C242-33E4-42A3-931C-0889365364D5}"/>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52">
              <a:extLst>
                <a:ext uri="{FF2B5EF4-FFF2-40B4-BE49-F238E27FC236}">
                  <a16:creationId xmlns:a16="http://schemas.microsoft.com/office/drawing/2014/main" id="{2AE48AA7-5EAB-4083-B331-D6687E43FC08}"/>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 name="Rectangle 53">
              <a:extLst>
                <a:ext uri="{FF2B5EF4-FFF2-40B4-BE49-F238E27FC236}">
                  <a16:creationId xmlns:a16="http://schemas.microsoft.com/office/drawing/2014/main" id="{144FEFFD-40E9-4FD3-8570-2981D480CFEA}"/>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grpSp>
        <p:nvGrpSpPr>
          <p:cNvPr id="100" name="Group 9">
            <a:extLst>
              <a:ext uri="{FF2B5EF4-FFF2-40B4-BE49-F238E27FC236}">
                <a16:creationId xmlns:a16="http://schemas.microsoft.com/office/drawing/2014/main" id="{06063417-58F7-4508-BCA2-0ED95E8C106A}"/>
              </a:ext>
            </a:extLst>
          </p:cNvPr>
          <p:cNvGrpSpPr>
            <a:grpSpLocks/>
          </p:cNvGrpSpPr>
          <p:nvPr/>
        </p:nvGrpSpPr>
        <p:grpSpPr bwMode="auto">
          <a:xfrm>
            <a:off x="-439705" y="2035346"/>
            <a:ext cx="7620000" cy="2354263"/>
            <a:chOff x="2202" y="2309"/>
            <a:chExt cx="2892" cy="1483"/>
          </a:xfrm>
        </p:grpSpPr>
        <p:sp>
          <p:nvSpPr>
            <p:cNvPr id="101" name="Rectangle 10">
              <a:extLst>
                <a:ext uri="{FF2B5EF4-FFF2-40B4-BE49-F238E27FC236}">
                  <a16:creationId xmlns:a16="http://schemas.microsoft.com/office/drawing/2014/main" id="{11AFD8A0-53F7-424C-8BBB-2B7562E1970F}"/>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02" name="Freeform 11">
              <a:extLst>
                <a:ext uri="{FF2B5EF4-FFF2-40B4-BE49-F238E27FC236}">
                  <a16:creationId xmlns:a16="http://schemas.microsoft.com/office/drawing/2014/main" id="{A9FF06B9-22EC-4F39-B524-17F235E64605}"/>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 name="Line 12">
              <a:extLst>
                <a:ext uri="{FF2B5EF4-FFF2-40B4-BE49-F238E27FC236}">
                  <a16:creationId xmlns:a16="http://schemas.microsoft.com/office/drawing/2014/main" id="{44D72CCA-F564-4BD2-A3C0-90AE2E3DEA74}"/>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 name="Line 13">
              <a:extLst>
                <a:ext uri="{FF2B5EF4-FFF2-40B4-BE49-F238E27FC236}">
                  <a16:creationId xmlns:a16="http://schemas.microsoft.com/office/drawing/2014/main" id="{545DFF12-E0CD-4656-8A15-FE828DB147D6}"/>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 name="Line 14">
              <a:extLst>
                <a:ext uri="{FF2B5EF4-FFF2-40B4-BE49-F238E27FC236}">
                  <a16:creationId xmlns:a16="http://schemas.microsoft.com/office/drawing/2014/main" id="{AB9169FD-C1AD-4608-9373-C8EAE9D541AA}"/>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 name="Line 15">
              <a:extLst>
                <a:ext uri="{FF2B5EF4-FFF2-40B4-BE49-F238E27FC236}">
                  <a16:creationId xmlns:a16="http://schemas.microsoft.com/office/drawing/2014/main" id="{28473F56-7F5E-49EF-93B4-2EB345C5C163}"/>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 name="Line 16">
              <a:extLst>
                <a:ext uri="{FF2B5EF4-FFF2-40B4-BE49-F238E27FC236}">
                  <a16:creationId xmlns:a16="http://schemas.microsoft.com/office/drawing/2014/main" id="{3ADC7DFB-713E-4A63-8CBF-0B291E103917}"/>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 name="Line 17">
              <a:extLst>
                <a:ext uri="{FF2B5EF4-FFF2-40B4-BE49-F238E27FC236}">
                  <a16:creationId xmlns:a16="http://schemas.microsoft.com/office/drawing/2014/main" id="{59AC0F27-16BC-46E2-9CF7-F3EAC79FF429}"/>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 name="Line 18">
              <a:extLst>
                <a:ext uri="{FF2B5EF4-FFF2-40B4-BE49-F238E27FC236}">
                  <a16:creationId xmlns:a16="http://schemas.microsoft.com/office/drawing/2014/main" id="{CB6CDAD3-30E2-4590-A5DA-D531ED03F85E}"/>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 name="Line 19">
              <a:extLst>
                <a:ext uri="{FF2B5EF4-FFF2-40B4-BE49-F238E27FC236}">
                  <a16:creationId xmlns:a16="http://schemas.microsoft.com/office/drawing/2014/main" id="{3D267079-8E8D-417D-9BD9-8ECE1F99C5D2}"/>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 name="Line 20">
              <a:extLst>
                <a:ext uri="{FF2B5EF4-FFF2-40B4-BE49-F238E27FC236}">
                  <a16:creationId xmlns:a16="http://schemas.microsoft.com/office/drawing/2014/main" id="{0ED92623-99C0-4091-8B2A-D4FEFD2A70C0}"/>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 name="Line 21">
              <a:extLst>
                <a:ext uri="{FF2B5EF4-FFF2-40B4-BE49-F238E27FC236}">
                  <a16:creationId xmlns:a16="http://schemas.microsoft.com/office/drawing/2014/main" id="{18F551FE-103D-4649-B3FD-BFC84335B0A9}"/>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 name="Line 22">
              <a:extLst>
                <a:ext uri="{FF2B5EF4-FFF2-40B4-BE49-F238E27FC236}">
                  <a16:creationId xmlns:a16="http://schemas.microsoft.com/office/drawing/2014/main" id="{16B4B3B7-F5CE-4FB9-AFEE-AAF2021D8AB9}"/>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 name="Line 23">
              <a:extLst>
                <a:ext uri="{FF2B5EF4-FFF2-40B4-BE49-F238E27FC236}">
                  <a16:creationId xmlns:a16="http://schemas.microsoft.com/office/drawing/2014/main" id="{0BB4C988-7AAE-445B-BFB1-C57E5A88B59D}"/>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 name="Line 24">
              <a:extLst>
                <a:ext uri="{FF2B5EF4-FFF2-40B4-BE49-F238E27FC236}">
                  <a16:creationId xmlns:a16="http://schemas.microsoft.com/office/drawing/2014/main" id="{9524E962-04B8-4092-991E-1AD9606A20A7}"/>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 name="Line 25">
              <a:extLst>
                <a:ext uri="{FF2B5EF4-FFF2-40B4-BE49-F238E27FC236}">
                  <a16:creationId xmlns:a16="http://schemas.microsoft.com/office/drawing/2014/main" id="{558D6A71-B936-4AE8-81D4-58CB7513A06A}"/>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 name="Line 26">
              <a:extLst>
                <a:ext uri="{FF2B5EF4-FFF2-40B4-BE49-F238E27FC236}">
                  <a16:creationId xmlns:a16="http://schemas.microsoft.com/office/drawing/2014/main" id="{2716E3D2-C015-4013-86F0-F2AE2E2FCB60}"/>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 name="Line 27">
              <a:extLst>
                <a:ext uri="{FF2B5EF4-FFF2-40B4-BE49-F238E27FC236}">
                  <a16:creationId xmlns:a16="http://schemas.microsoft.com/office/drawing/2014/main" id="{5A80CC24-DA9F-4FEF-A43E-C24887E8D79B}"/>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 name="Freeform 28">
              <a:extLst>
                <a:ext uri="{FF2B5EF4-FFF2-40B4-BE49-F238E27FC236}">
                  <a16:creationId xmlns:a16="http://schemas.microsoft.com/office/drawing/2014/main" id="{D269ACBB-0455-4746-B468-9EC6161F5434}"/>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 name="Freeform 29">
              <a:extLst>
                <a:ext uri="{FF2B5EF4-FFF2-40B4-BE49-F238E27FC236}">
                  <a16:creationId xmlns:a16="http://schemas.microsoft.com/office/drawing/2014/main" id="{137B39C3-2420-403F-B6AA-7A0418835722}"/>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 name="Freeform 30">
              <a:extLst>
                <a:ext uri="{FF2B5EF4-FFF2-40B4-BE49-F238E27FC236}">
                  <a16:creationId xmlns:a16="http://schemas.microsoft.com/office/drawing/2014/main" id="{7EB328DC-22BD-497E-842E-BC62C6281FE4}"/>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 name="Freeform 31">
              <a:extLst>
                <a:ext uri="{FF2B5EF4-FFF2-40B4-BE49-F238E27FC236}">
                  <a16:creationId xmlns:a16="http://schemas.microsoft.com/office/drawing/2014/main" id="{96F6E9B6-76CA-40EE-B407-41A1D9B0269F}"/>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3" name="Freeform 32">
              <a:extLst>
                <a:ext uri="{FF2B5EF4-FFF2-40B4-BE49-F238E27FC236}">
                  <a16:creationId xmlns:a16="http://schemas.microsoft.com/office/drawing/2014/main" id="{5C48D48C-A8B6-40EA-951D-2F9832E28717}"/>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4" name="Freeform 33">
              <a:extLst>
                <a:ext uri="{FF2B5EF4-FFF2-40B4-BE49-F238E27FC236}">
                  <a16:creationId xmlns:a16="http://schemas.microsoft.com/office/drawing/2014/main" id="{88BDCF93-2182-4C5F-AD2E-58E494E6D0F1}"/>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5" name="Freeform 34">
              <a:extLst>
                <a:ext uri="{FF2B5EF4-FFF2-40B4-BE49-F238E27FC236}">
                  <a16:creationId xmlns:a16="http://schemas.microsoft.com/office/drawing/2014/main" id="{87D96A09-8711-4F36-B171-E53877B186CD}"/>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6" name="Freeform 35">
              <a:extLst>
                <a:ext uri="{FF2B5EF4-FFF2-40B4-BE49-F238E27FC236}">
                  <a16:creationId xmlns:a16="http://schemas.microsoft.com/office/drawing/2014/main" id="{E127D986-ED1F-4079-8B94-838D3BF9DD51}"/>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7" name="Freeform 36">
              <a:extLst>
                <a:ext uri="{FF2B5EF4-FFF2-40B4-BE49-F238E27FC236}">
                  <a16:creationId xmlns:a16="http://schemas.microsoft.com/office/drawing/2014/main" id="{8D5524FE-AAA8-4E40-8E2B-CD1024E045C8}"/>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8" name="Freeform 37">
              <a:extLst>
                <a:ext uri="{FF2B5EF4-FFF2-40B4-BE49-F238E27FC236}">
                  <a16:creationId xmlns:a16="http://schemas.microsoft.com/office/drawing/2014/main" id="{8003E330-F50C-421B-BD8B-339E0E803A64}"/>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9" name="Freeform 38">
              <a:extLst>
                <a:ext uri="{FF2B5EF4-FFF2-40B4-BE49-F238E27FC236}">
                  <a16:creationId xmlns:a16="http://schemas.microsoft.com/office/drawing/2014/main" id="{74C668E5-05E0-4BEF-8124-0EE3C95AF183}"/>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0" name="Freeform 39">
              <a:extLst>
                <a:ext uri="{FF2B5EF4-FFF2-40B4-BE49-F238E27FC236}">
                  <a16:creationId xmlns:a16="http://schemas.microsoft.com/office/drawing/2014/main" id="{2095B166-D581-427C-8AF2-D195F4B5747B}"/>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1" name="Freeform 40">
              <a:extLst>
                <a:ext uri="{FF2B5EF4-FFF2-40B4-BE49-F238E27FC236}">
                  <a16:creationId xmlns:a16="http://schemas.microsoft.com/office/drawing/2014/main" id="{DDACA2ED-CE51-45E9-9EEC-D2F82179FD4F}"/>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2" name="Freeform 41">
              <a:extLst>
                <a:ext uri="{FF2B5EF4-FFF2-40B4-BE49-F238E27FC236}">
                  <a16:creationId xmlns:a16="http://schemas.microsoft.com/office/drawing/2014/main" id="{2EA29C2D-AFA1-4703-8474-9891166B1CBE}"/>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 name="Freeform 42">
              <a:extLst>
                <a:ext uri="{FF2B5EF4-FFF2-40B4-BE49-F238E27FC236}">
                  <a16:creationId xmlns:a16="http://schemas.microsoft.com/office/drawing/2014/main" id="{DCC889E0-6BE8-4C7F-BF32-EC675A0C2F44}"/>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4" name="Freeform 43">
              <a:extLst>
                <a:ext uri="{FF2B5EF4-FFF2-40B4-BE49-F238E27FC236}">
                  <a16:creationId xmlns:a16="http://schemas.microsoft.com/office/drawing/2014/main" id="{4DAC344C-DF6C-4427-BD7C-4AFF3B5EC07D}"/>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5" name="Freeform 44">
              <a:extLst>
                <a:ext uri="{FF2B5EF4-FFF2-40B4-BE49-F238E27FC236}">
                  <a16:creationId xmlns:a16="http://schemas.microsoft.com/office/drawing/2014/main" id="{A7FD3D4C-D311-441E-BE55-2C99BAB7700A}"/>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6" name="Freeform 45">
              <a:extLst>
                <a:ext uri="{FF2B5EF4-FFF2-40B4-BE49-F238E27FC236}">
                  <a16:creationId xmlns:a16="http://schemas.microsoft.com/office/drawing/2014/main" id="{C0BEAB23-66DA-453B-974D-803FF0717669}"/>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7" name="Freeform 46">
              <a:extLst>
                <a:ext uri="{FF2B5EF4-FFF2-40B4-BE49-F238E27FC236}">
                  <a16:creationId xmlns:a16="http://schemas.microsoft.com/office/drawing/2014/main" id="{34526CF4-DA16-47B8-B412-9B093AD04FAA}"/>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8" name="Freeform 47">
              <a:extLst>
                <a:ext uri="{FF2B5EF4-FFF2-40B4-BE49-F238E27FC236}">
                  <a16:creationId xmlns:a16="http://schemas.microsoft.com/office/drawing/2014/main" id="{3F3A438C-C254-40FC-AFB8-DA7B67BCB242}"/>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9" name="Line 48">
              <a:extLst>
                <a:ext uri="{FF2B5EF4-FFF2-40B4-BE49-F238E27FC236}">
                  <a16:creationId xmlns:a16="http://schemas.microsoft.com/office/drawing/2014/main" id="{54068BC5-5604-4230-AE8A-90DD07A5AB7E}"/>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 name="Line 49">
              <a:extLst>
                <a:ext uri="{FF2B5EF4-FFF2-40B4-BE49-F238E27FC236}">
                  <a16:creationId xmlns:a16="http://schemas.microsoft.com/office/drawing/2014/main" id="{B8FF9CDE-D9C6-4A6A-8D84-7F4AEA97475E}"/>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1" name="Line 50">
              <a:extLst>
                <a:ext uri="{FF2B5EF4-FFF2-40B4-BE49-F238E27FC236}">
                  <a16:creationId xmlns:a16="http://schemas.microsoft.com/office/drawing/2014/main" id="{DE1B46EC-70CF-46BC-AA1A-016CC0D665BC}"/>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 name="Line 51">
              <a:extLst>
                <a:ext uri="{FF2B5EF4-FFF2-40B4-BE49-F238E27FC236}">
                  <a16:creationId xmlns:a16="http://schemas.microsoft.com/office/drawing/2014/main" id="{626E87BB-6104-41EE-9323-0F2DEF4B8C06}"/>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 name="Line 52">
              <a:extLst>
                <a:ext uri="{FF2B5EF4-FFF2-40B4-BE49-F238E27FC236}">
                  <a16:creationId xmlns:a16="http://schemas.microsoft.com/office/drawing/2014/main" id="{21EF0B6B-E3B4-47C5-B7C0-6D3E365793E3}"/>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 name="Rectangle 53">
              <a:extLst>
                <a:ext uri="{FF2B5EF4-FFF2-40B4-BE49-F238E27FC236}">
                  <a16:creationId xmlns:a16="http://schemas.microsoft.com/office/drawing/2014/main" id="{26D0C4F2-4EF2-4120-BFC7-CD6E3B1CE200}"/>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grpSp>
        <p:nvGrpSpPr>
          <p:cNvPr id="147" name="Group 9">
            <a:extLst>
              <a:ext uri="{FF2B5EF4-FFF2-40B4-BE49-F238E27FC236}">
                <a16:creationId xmlns:a16="http://schemas.microsoft.com/office/drawing/2014/main" id="{5E92B265-EE85-481A-81F8-8A67F46CD934}"/>
              </a:ext>
            </a:extLst>
          </p:cNvPr>
          <p:cNvGrpSpPr>
            <a:grpSpLocks/>
          </p:cNvGrpSpPr>
          <p:nvPr/>
        </p:nvGrpSpPr>
        <p:grpSpPr bwMode="auto">
          <a:xfrm>
            <a:off x="1949546" y="2047066"/>
            <a:ext cx="7620000" cy="2354263"/>
            <a:chOff x="2202" y="2309"/>
            <a:chExt cx="2892" cy="1483"/>
          </a:xfrm>
        </p:grpSpPr>
        <p:sp>
          <p:nvSpPr>
            <p:cNvPr id="148" name="Rectangle 10">
              <a:extLst>
                <a:ext uri="{FF2B5EF4-FFF2-40B4-BE49-F238E27FC236}">
                  <a16:creationId xmlns:a16="http://schemas.microsoft.com/office/drawing/2014/main" id="{B7C2A4D0-455C-4E30-A0A9-6B6CB2768072}"/>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49" name="Freeform 11">
              <a:extLst>
                <a:ext uri="{FF2B5EF4-FFF2-40B4-BE49-F238E27FC236}">
                  <a16:creationId xmlns:a16="http://schemas.microsoft.com/office/drawing/2014/main" id="{BABD05DD-1831-4879-8BB9-F58870EB51F7}"/>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0" name="Line 12">
              <a:extLst>
                <a:ext uri="{FF2B5EF4-FFF2-40B4-BE49-F238E27FC236}">
                  <a16:creationId xmlns:a16="http://schemas.microsoft.com/office/drawing/2014/main" id="{C144A20A-A5DA-4E4A-8E31-AFDFD373A85B}"/>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1" name="Line 13">
              <a:extLst>
                <a:ext uri="{FF2B5EF4-FFF2-40B4-BE49-F238E27FC236}">
                  <a16:creationId xmlns:a16="http://schemas.microsoft.com/office/drawing/2014/main" id="{50A06405-8F51-45E1-85E1-2D1C9BC7C88A}"/>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2" name="Line 14">
              <a:extLst>
                <a:ext uri="{FF2B5EF4-FFF2-40B4-BE49-F238E27FC236}">
                  <a16:creationId xmlns:a16="http://schemas.microsoft.com/office/drawing/2014/main" id="{BF855D4D-FEEA-4914-8AF8-153D3AD4A860}"/>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 name="Line 15">
              <a:extLst>
                <a:ext uri="{FF2B5EF4-FFF2-40B4-BE49-F238E27FC236}">
                  <a16:creationId xmlns:a16="http://schemas.microsoft.com/office/drawing/2014/main" id="{1E2D65B6-7B6E-44AB-8443-06CA731C6760}"/>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 name="Line 16">
              <a:extLst>
                <a:ext uri="{FF2B5EF4-FFF2-40B4-BE49-F238E27FC236}">
                  <a16:creationId xmlns:a16="http://schemas.microsoft.com/office/drawing/2014/main" id="{A8016F04-4E12-4183-9462-502977294A89}"/>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 name="Line 17">
              <a:extLst>
                <a:ext uri="{FF2B5EF4-FFF2-40B4-BE49-F238E27FC236}">
                  <a16:creationId xmlns:a16="http://schemas.microsoft.com/office/drawing/2014/main" id="{387C29C5-0A75-432E-AADD-7C5DE6C454C3}"/>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 name="Line 18">
              <a:extLst>
                <a:ext uri="{FF2B5EF4-FFF2-40B4-BE49-F238E27FC236}">
                  <a16:creationId xmlns:a16="http://schemas.microsoft.com/office/drawing/2014/main" id="{205F9B41-0FD3-4E05-9AF5-7F140E3A615E}"/>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 name="Line 19">
              <a:extLst>
                <a:ext uri="{FF2B5EF4-FFF2-40B4-BE49-F238E27FC236}">
                  <a16:creationId xmlns:a16="http://schemas.microsoft.com/office/drawing/2014/main" id="{FF46FCA2-397F-4A82-A3A8-D6334B84BD4A}"/>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 name="Line 20">
              <a:extLst>
                <a:ext uri="{FF2B5EF4-FFF2-40B4-BE49-F238E27FC236}">
                  <a16:creationId xmlns:a16="http://schemas.microsoft.com/office/drawing/2014/main" id="{ECF2BB99-5156-478E-BC95-113F27B6549D}"/>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 name="Line 21">
              <a:extLst>
                <a:ext uri="{FF2B5EF4-FFF2-40B4-BE49-F238E27FC236}">
                  <a16:creationId xmlns:a16="http://schemas.microsoft.com/office/drawing/2014/main" id="{33D23F77-CC2A-4723-827D-F0EA5CFA3E7B}"/>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 name="Line 22">
              <a:extLst>
                <a:ext uri="{FF2B5EF4-FFF2-40B4-BE49-F238E27FC236}">
                  <a16:creationId xmlns:a16="http://schemas.microsoft.com/office/drawing/2014/main" id="{55C493CD-31D1-4303-85FE-5EFB54E4178B}"/>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1" name="Line 23">
              <a:extLst>
                <a:ext uri="{FF2B5EF4-FFF2-40B4-BE49-F238E27FC236}">
                  <a16:creationId xmlns:a16="http://schemas.microsoft.com/office/drawing/2014/main" id="{FAF7047C-7963-4499-8B0A-0F92AC3EA105}"/>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2" name="Line 24">
              <a:extLst>
                <a:ext uri="{FF2B5EF4-FFF2-40B4-BE49-F238E27FC236}">
                  <a16:creationId xmlns:a16="http://schemas.microsoft.com/office/drawing/2014/main" id="{3ACFFCDD-BB4D-4923-B694-9A0C25137A25}"/>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 name="Line 25">
              <a:extLst>
                <a:ext uri="{FF2B5EF4-FFF2-40B4-BE49-F238E27FC236}">
                  <a16:creationId xmlns:a16="http://schemas.microsoft.com/office/drawing/2014/main" id="{A68F3A54-8CCF-4887-9D99-7D3227A4A8F8}"/>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 name="Line 26">
              <a:extLst>
                <a:ext uri="{FF2B5EF4-FFF2-40B4-BE49-F238E27FC236}">
                  <a16:creationId xmlns:a16="http://schemas.microsoft.com/office/drawing/2014/main" id="{873D8EB9-096C-4169-844B-881706CEF188}"/>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5" name="Line 27">
              <a:extLst>
                <a:ext uri="{FF2B5EF4-FFF2-40B4-BE49-F238E27FC236}">
                  <a16:creationId xmlns:a16="http://schemas.microsoft.com/office/drawing/2014/main" id="{366B99C1-9295-4834-9EC4-D16723EFED92}"/>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6" name="Freeform 28">
              <a:extLst>
                <a:ext uri="{FF2B5EF4-FFF2-40B4-BE49-F238E27FC236}">
                  <a16:creationId xmlns:a16="http://schemas.microsoft.com/office/drawing/2014/main" id="{32B0E7D4-A97A-422F-8916-6BCEE175BE3B}"/>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7" name="Freeform 29">
              <a:extLst>
                <a:ext uri="{FF2B5EF4-FFF2-40B4-BE49-F238E27FC236}">
                  <a16:creationId xmlns:a16="http://schemas.microsoft.com/office/drawing/2014/main" id="{9E5E4E8E-D12D-4A88-85FB-A6C7D1360031}"/>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8" name="Freeform 30">
              <a:extLst>
                <a:ext uri="{FF2B5EF4-FFF2-40B4-BE49-F238E27FC236}">
                  <a16:creationId xmlns:a16="http://schemas.microsoft.com/office/drawing/2014/main" id="{69999F5B-8D4C-4E74-B95C-55A1DB7109D0}"/>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9" name="Freeform 31">
              <a:extLst>
                <a:ext uri="{FF2B5EF4-FFF2-40B4-BE49-F238E27FC236}">
                  <a16:creationId xmlns:a16="http://schemas.microsoft.com/office/drawing/2014/main" id="{1FC839CB-ACA1-4226-8842-CB92F1FAAB0C}"/>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0" name="Freeform 32">
              <a:extLst>
                <a:ext uri="{FF2B5EF4-FFF2-40B4-BE49-F238E27FC236}">
                  <a16:creationId xmlns:a16="http://schemas.microsoft.com/office/drawing/2014/main" id="{419F6C60-155E-4534-9D1D-7BA348E9E422}"/>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1" name="Freeform 33">
              <a:extLst>
                <a:ext uri="{FF2B5EF4-FFF2-40B4-BE49-F238E27FC236}">
                  <a16:creationId xmlns:a16="http://schemas.microsoft.com/office/drawing/2014/main" id="{8DB0F037-CB77-4D6E-8CDF-17BBA5D58FEE}"/>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2" name="Freeform 34">
              <a:extLst>
                <a:ext uri="{FF2B5EF4-FFF2-40B4-BE49-F238E27FC236}">
                  <a16:creationId xmlns:a16="http://schemas.microsoft.com/office/drawing/2014/main" id="{F07BB964-E2C6-4F29-AD4F-F221AE17C57F}"/>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3" name="Freeform 35">
              <a:extLst>
                <a:ext uri="{FF2B5EF4-FFF2-40B4-BE49-F238E27FC236}">
                  <a16:creationId xmlns:a16="http://schemas.microsoft.com/office/drawing/2014/main" id="{DC2B945E-4D5A-4BC9-8172-F7418E785928}"/>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 name="Freeform 36">
              <a:extLst>
                <a:ext uri="{FF2B5EF4-FFF2-40B4-BE49-F238E27FC236}">
                  <a16:creationId xmlns:a16="http://schemas.microsoft.com/office/drawing/2014/main" id="{063B11A1-FD29-4544-82F4-0445538B1C94}"/>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5" name="Freeform 37">
              <a:extLst>
                <a:ext uri="{FF2B5EF4-FFF2-40B4-BE49-F238E27FC236}">
                  <a16:creationId xmlns:a16="http://schemas.microsoft.com/office/drawing/2014/main" id="{6F6A8CC7-3663-4074-8629-EDDF0E1C008F}"/>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6" name="Freeform 38">
              <a:extLst>
                <a:ext uri="{FF2B5EF4-FFF2-40B4-BE49-F238E27FC236}">
                  <a16:creationId xmlns:a16="http://schemas.microsoft.com/office/drawing/2014/main" id="{B1806BBE-ECB1-4A7B-B715-5B3C49939168}"/>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7" name="Freeform 39">
              <a:extLst>
                <a:ext uri="{FF2B5EF4-FFF2-40B4-BE49-F238E27FC236}">
                  <a16:creationId xmlns:a16="http://schemas.microsoft.com/office/drawing/2014/main" id="{17864732-1D0F-4C2F-A9ED-DC1FD0A01F91}"/>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8" name="Freeform 40">
              <a:extLst>
                <a:ext uri="{FF2B5EF4-FFF2-40B4-BE49-F238E27FC236}">
                  <a16:creationId xmlns:a16="http://schemas.microsoft.com/office/drawing/2014/main" id="{45795695-CDD5-437C-B759-AF59EC529637}"/>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9" name="Freeform 41">
              <a:extLst>
                <a:ext uri="{FF2B5EF4-FFF2-40B4-BE49-F238E27FC236}">
                  <a16:creationId xmlns:a16="http://schemas.microsoft.com/office/drawing/2014/main" id="{62950D4D-80CC-44EB-A5AA-9EC7826A44C6}"/>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0" name="Freeform 42">
              <a:extLst>
                <a:ext uri="{FF2B5EF4-FFF2-40B4-BE49-F238E27FC236}">
                  <a16:creationId xmlns:a16="http://schemas.microsoft.com/office/drawing/2014/main" id="{75BE0ABA-25B7-48F0-8C63-EC2CD4A8E3B7}"/>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1" name="Freeform 43">
              <a:extLst>
                <a:ext uri="{FF2B5EF4-FFF2-40B4-BE49-F238E27FC236}">
                  <a16:creationId xmlns:a16="http://schemas.microsoft.com/office/drawing/2014/main" id="{B6F5DD3C-DCFA-4307-B742-A0221FEC1701}"/>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2" name="Freeform 44">
              <a:extLst>
                <a:ext uri="{FF2B5EF4-FFF2-40B4-BE49-F238E27FC236}">
                  <a16:creationId xmlns:a16="http://schemas.microsoft.com/office/drawing/2014/main" id="{9876F975-A920-4482-8446-574ADB65B999}"/>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3" name="Freeform 45">
              <a:extLst>
                <a:ext uri="{FF2B5EF4-FFF2-40B4-BE49-F238E27FC236}">
                  <a16:creationId xmlns:a16="http://schemas.microsoft.com/office/drawing/2014/main" id="{02D94ABF-01F4-4283-86E3-971A97945B96}"/>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 name="Freeform 46">
              <a:extLst>
                <a:ext uri="{FF2B5EF4-FFF2-40B4-BE49-F238E27FC236}">
                  <a16:creationId xmlns:a16="http://schemas.microsoft.com/office/drawing/2014/main" id="{1004E5EB-D3D0-4198-816E-DF038CC5B404}"/>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5" name="Freeform 47">
              <a:extLst>
                <a:ext uri="{FF2B5EF4-FFF2-40B4-BE49-F238E27FC236}">
                  <a16:creationId xmlns:a16="http://schemas.microsoft.com/office/drawing/2014/main" id="{E8C144B3-8D60-4DE1-A93B-78CF8BD74580}"/>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6" name="Line 48">
              <a:extLst>
                <a:ext uri="{FF2B5EF4-FFF2-40B4-BE49-F238E27FC236}">
                  <a16:creationId xmlns:a16="http://schemas.microsoft.com/office/drawing/2014/main" id="{8F6E6BCA-A3DF-4FAD-ACB0-BAEC9B5841CF}"/>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7" name="Line 49">
              <a:extLst>
                <a:ext uri="{FF2B5EF4-FFF2-40B4-BE49-F238E27FC236}">
                  <a16:creationId xmlns:a16="http://schemas.microsoft.com/office/drawing/2014/main" id="{E398ABA7-FACB-4E26-A12A-FF5F6D753746}"/>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8" name="Line 50">
              <a:extLst>
                <a:ext uri="{FF2B5EF4-FFF2-40B4-BE49-F238E27FC236}">
                  <a16:creationId xmlns:a16="http://schemas.microsoft.com/office/drawing/2014/main" id="{EB89F1B6-E635-4DEA-90CE-A584B1F76A4A}"/>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 name="Line 51">
              <a:extLst>
                <a:ext uri="{FF2B5EF4-FFF2-40B4-BE49-F238E27FC236}">
                  <a16:creationId xmlns:a16="http://schemas.microsoft.com/office/drawing/2014/main" id="{E9616F35-1DA3-43E5-B96F-0D7DE0DCF078}"/>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 name="Line 52">
              <a:extLst>
                <a:ext uri="{FF2B5EF4-FFF2-40B4-BE49-F238E27FC236}">
                  <a16:creationId xmlns:a16="http://schemas.microsoft.com/office/drawing/2014/main" id="{B8E5EDAD-3CC8-4B8C-800C-F1D918C8AB2A}"/>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1" name="Rectangle 53">
              <a:extLst>
                <a:ext uri="{FF2B5EF4-FFF2-40B4-BE49-F238E27FC236}">
                  <a16:creationId xmlns:a16="http://schemas.microsoft.com/office/drawing/2014/main" id="{C51FF0D4-2987-4A03-987A-9440E5573977}"/>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sp>
        <p:nvSpPr>
          <p:cNvPr id="145" name="Google Shape;196;p32">
            <a:extLst>
              <a:ext uri="{FF2B5EF4-FFF2-40B4-BE49-F238E27FC236}">
                <a16:creationId xmlns:a16="http://schemas.microsoft.com/office/drawing/2014/main" id="{6EC3B90A-EE26-4281-BB10-420AF219E39E}"/>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3837645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3" name="Google Shape;483;p51"/>
          <p:cNvSpPr txBox="1">
            <a:spLocks noGrp="1"/>
          </p:cNvSpPr>
          <p:nvPr>
            <p:ph type="title"/>
          </p:nvPr>
        </p:nvSpPr>
        <p:spPr>
          <a:xfrm>
            <a:off x="457200" y="376304"/>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600" b="1" dirty="0">
                <a:solidFill>
                  <a:srgbClr val="0000CC"/>
                </a:solidFill>
                <a:latin typeface="Calibri"/>
                <a:cs typeface="Calibri"/>
                <a:sym typeface="Calibri"/>
              </a:rPr>
              <a:t>Systems Model of Variation</a:t>
            </a:r>
            <a:endParaRPr sz="3600" dirty="0">
              <a:solidFill>
                <a:srgbClr val="0000CC"/>
              </a:solidFill>
            </a:endParaRPr>
          </a:p>
        </p:txBody>
      </p:sp>
      <p:pic>
        <p:nvPicPr>
          <p:cNvPr id="484" name="Google Shape;484;p51" descr="variation"/>
          <p:cNvPicPr preferRelativeResize="0"/>
          <p:nvPr/>
        </p:nvPicPr>
        <p:blipFill rotWithShape="1">
          <a:blip r:embed="rId3">
            <a:alphaModFix/>
          </a:blip>
          <a:srcRect/>
          <a:stretch/>
        </p:blipFill>
        <p:spPr>
          <a:xfrm>
            <a:off x="1371600" y="1524000"/>
            <a:ext cx="6248400" cy="4437063"/>
          </a:xfrm>
          <a:prstGeom prst="rect">
            <a:avLst/>
          </a:prstGeom>
          <a:noFill/>
          <a:ln>
            <a:noFill/>
          </a:ln>
        </p:spPr>
      </p:pic>
      <p:sp>
        <p:nvSpPr>
          <p:cNvPr id="485" name="Google Shape;485;p51"/>
          <p:cNvSpPr txBox="1"/>
          <p:nvPr/>
        </p:nvSpPr>
        <p:spPr>
          <a:xfrm>
            <a:off x="2667000" y="5029200"/>
            <a:ext cx="184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sp>
        <p:nvSpPr>
          <p:cNvPr id="486" name="Google Shape;486;p51"/>
          <p:cNvSpPr txBox="1"/>
          <p:nvPr/>
        </p:nvSpPr>
        <p:spPr>
          <a:xfrm>
            <a:off x="2514600" y="4953000"/>
            <a:ext cx="819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LSL</a:t>
            </a:r>
            <a:endParaRPr/>
          </a:p>
        </p:txBody>
      </p:sp>
      <p:sp>
        <p:nvSpPr>
          <p:cNvPr id="487" name="Google Shape;487;p51"/>
          <p:cNvSpPr txBox="1"/>
          <p:nvPr/>
        </p:nvSpPr>
        <p:spPr>
          <a:xfrm>
            <a:off x="6629400" y="5410200"/>
            <a:ext cx="184150"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endParaRPr sz="2200">
              <a:solidFill>
                <a:schemeClr val="dk1"/>
              </a:solidFill>
              <a:latin typeface="Times New Roman"/>
              <a:ea typeface="Times New Roman"/>
              <a:cs typeface="Times New Roman"/>
              <a:sym typeface="Times New Roman"/>
            </a:endParaRPr>
          </a:p>
        </p:txBody>
      </p:sp>
      <p:sp>
        <p:nvSpPr>
          <p:cNvPr id="488" name="Google Shape;488;p51"/>
          <p:cNvSpPr txBox="1"/>
          <p:nvPr/>
        </p:nvSpPr>
        <p:spPr>
          <a:xfrm>
            <a:off x="6400800" y="4953000"/>
            <a:ext cx="925513"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USL</a:t>
            </a:r>
            <a:endParaRPr/>
          </a:p>
        </p:txBody>
      </p:sp>
      <p:sp>
        <p:nvSpPr>
          <p:cNvPr id="489" name="Google Shape;489;p51"/>
          <p:cNvSpPr txBox="1"/>
          <p:nvPr/>
        </p:nvSpPr>
        <p:spPr>
          <a:xfrm>
            <a:off x="4572000" y="4953000"/>
            <a:ext cx="492125"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a:solidFill>
                  <a:schemeClr val="dk1"/>
                </a:solidFill>
                <a:latin typeface="Times New Roman"/>
                <a:ea typeface="Times New Roman"/>
                <a:cs typeface="Times New Roman"/>
                <a:sym typeface="Times New Roman"/>
              </a:rPr>
              <a:t>T</a:t>
            </a:r>
            <a:endParaRPr/>
          </a:p>
        </p:txBody>
      </p:sp>
      <p:cxnSp>
        <p:nvCxnSpPr>
          <p:cNvPr id="490" name="Google Shape;490;p51"/>
          <p:cNvCxnSpPr/>
          <p:nvPr/>
        </p:nvCxnSpPr>
        <p:spPr>
          <a:xfrm>
            <a:off x="6705600" y="4343400"/>
            <a:ext cx="0" cy="838200"/>
          </a:xfrm>
          <a:prstGeom prst="straightConnector1">
            <a:avLst/>
          </a:prstGeom>
          <a:noFill/>
          <a:ln w="12700" cap="flat" cmpd="sng">
            <a:solidFill>
              <a:schemeClr val="dk1"/>
            </a:solidFill>
            <a:prstDash val="solid"/>
            <a:round/>
            <a:headEnd type="none" w="med" len="med"/>
            <a:tailEnd type="none" w="med" len="med"/>
          </a:ln>
        </p:spPr>
      </p:cxnSp>
      <p:cxnSp>
        <p:nvCxnSpPr>
          <p:cNvPr id="491" name="Google Shape;491;p51"/>
          <p:cNvCxnSpPr/>
          <p:nvPr/>
        </p:nvCxnSpPr>
        <p:spPr>
          <a:xfrm>
            <a:off x="2743200" y="4343400"/>
            <a:ext cx="0" cy="762000"/>
          </a:xfrm>
          <a:prstGeom prst="straightConnector1">
            <a:avLst/>
          </a:prstGeom>
          <a:noFill/>
          <a:ln w="1270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2524390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2" name="Google Shape;682;p67"/>
          <p:cNvSpPr txBox="1">
            <a:spLocks noGrp="1"/>
          </p:cNvSpPr>
          <p:nvPr>
            <p:ph type="title"/>
          </p:nvPr>
        </p:nvSpPr>
        <p:spPr>
          <a:xfrm>
            <a:off x="457200" y="426716"/>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200" b="1" dirty="0"/>
              <a:t>Types of Variation (Shewhart and Deming)</a:t>
            </a:r>
            <a:endParaRPr sz="3200" b="1" dirty="0"/>
          </a:p>
        </p:txBody>
      </p:sp>
      <p:sp>
        <p:nvSpPr>
          <p:cNvPr id="683" name="Google Shape;683;p67"/>
          <p:cNvSpPr txBox="1">
            <a:spLocks noGrp="1"/>
          </p:cNvSpPr>
          <p:nvPr>
            <p:ph type="body" idx="1"/>
          </p:nvPr>
        </p:nvSpPr>
        <p:spPr>
          <a:xfrm>
            <a:off x="457200" y="1371600"/>
            <a:ext cx="8229600" cy="4759325"/>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2"/>
              </a:buClr>
              <a:buSzPts val="2400"/>
              <a:buChar char="•"/>
            </a:pPr>
            <a:r>
              <a:rPr lang="en-US" sz="2400" b="1" dirty="0">
                <a:solidFill>
                  <a:schemeClr val="lt2"/>
                </a:solidFill>
              </a:rPr>
              <a:t>1.</a:t>
            </a:r>
            <a:r>
              <a:rPr lang="en-US" sz="2400" b="1" dirty="0"/>
              <a:t> 	“Controlled” Variation		</a:t>
            </a:r>
            <a:r>
              <a:rPr lang="en-US" sz="2400" b="1" dirty="0">
                <a:solidFill>
                  <a:srgbClr val="FF0000"/>
                </a:solidFill>
              </a:rPr>
              <a:t>“Common</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Random				  </a:t>
            </a:r>
            <a:r>
              <a:rPr lang="en-US" sz="2400" b="1" dirty="0">
                <a:solidFill>
                  <a:srgbClr val="FF0000"/>
                </a:solidFill>
              </a:rPr>
              <a:t>Cause”</a:t>
            </a:r>
            <a:endParaRPr sz="2400" dirty="0"/>
          </a:p>
          <a:p>
            <a:pPr marL="1143000" lvl="2" indent="-228600" algn="l" rtl="0">
              <a:lnSpc>
                <a:spcPct val="80000"/>
              </a:lnSpc>
              <a:spcBef>
                <a:spcPts val="500"/>
              </a:spcBef>
              <a:spcAft>
                <a:spcPts val="0"/>
              </a:spcAft>
              <a:buClr>
                <a:schemeClr val="dk1"/>
              </a:buClr>
              <a:buSzPts val="2000"/>
              <a:buFont typeface="Calibri"/>
              <a:buChar char="-"/>
            </a:pPr>
            <a:r>
              <a:rPr lang="en-US" dirty="0"/>
              <a:t>Mathematically Predictable</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Due to Random Chance</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Due to </a:t>
            </a:r>
            <a:r>
              <a:rPr lang="en-US" b="1" i="1" dirty="0">
                <a:solidFill>
                  <a:srgbClr val="FF0000"/>
                </a:solidFill>
              </a:rPr>
              <a:t>common causes</a:t>
            </a:r>
            <a:r>
              <a:rPr lang="en-US" b="1" dirty="0">
                <a:solidFill>
                  <a:srgbClr val="FF0000"/>
                </a:solidFill>
              </a:rPr>
              <a:t> of variation</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From </a:t>
            </a:r>
            <a:r>
              <a:rPr lang="en-US" b="1" i="1" dirty="0">
                <a:solidFill>
                  <a:srgbClr val="FF0000"/>
                </a:solidFill>
              </a:rPr>
              <a:t>within</a:t>
            </a:r>
            <a:r>
              <a:rPr lang="en-US" b="1" dirty="0">
                <a:solidFill>
                  <a:srgbClr val="FF0000"/>
                </a:solidFill>
              </a:rPr>
              <a:t> the process or system</a:t>
            </a:r>
            <a:endParaRPr dirty="0"/>
          </a:p>
          <a:p>
            <a:pPr marL="1143000" lvl="2" indent="-114300" algn="l" rtl="0">
              <a:lnSpc>
                <a:spcPct val="80000"/>
              </a:lnSpc>
              <a:spcBef>
                <a:spcPts val="500"/>
              </a:spcBef>
              <a:spcAft>
                <a:spcPts val="0"/>
              </a:spcAft>
              <a:buClr>
                <a:schemeClr val="dk1"/>
              </a:buClr>
              <a:buSzPts val="1800"/>
              <a:buFont typeface="Calibri"/>
              <a:buNone/>
            </a:pPr>
            <a:endParaRPr sz="1800" b="1" dirty="0">
              <a:solidFill>
                <a:srgbClr val="FF0000"/>
              </a:solidFill>
            </a:endParaRPr>
          </a:p>
          <a:p>
            <a:pPr marL="228600" lvl="0" indent="-228600" algn="l" rtl="0">
              <a:lnSpc>
                <a:spcPct val="80000"/>
              </a:lnSpc>
              <a:spcBef>
                <a:spcPts val="1000"/>
              </a:spcBef>
              <a:spcAft>
                <a:spcPts val="0"/>
              </a:spcAft>
              <a:buClr>
                <a:schemeClr val="lt2"/>
              </a:buClr>
              <a:buSzPts val="2400"/>
              <a:buChar char="•"/>
            </a:pPr>
            <a:r>
              <a:rPr lang="en-US" sz="2400" b="1" dirty="0">
                <a:solidFill>
                  <a:schemeClr val="lt2"/>
                </a:solidFill>
              </a:rPr>
              <a:t>2.</a:t>
            </a:r>
            <a:r>
              <a:rPr lang="en-US" sz="2400" b="1" dirty="0"/>
              <a:t> 	“Uncontrolled” Variation		</a:t>
            </a:r>
            <a:r>
              <a:rPr lang="en-US" sz="2400" b="1" dirty="0">
                <a:solidFill>
                  <a:srgbClr val="FF0000"/>
                </a:solidFill>
              </a:rPr>
              <a:t>“Special</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Non-random			                 </a:t>
            </a:r>
            <a:r>
              <a:rPr lang="en-US" sz="2400" b="1" dirty="0">
                <a:solidFill>
                  <a:srgbClr val="FF0000"/>
                </a:solidFill>
              </a:rPr>
              <a:t>Cause”</a:t>
            </a:r>
            <a:endParaRPr sz="2400" dirty="0"/>
          </a:p>
          <a:p>
            <a:pPr marL="1143000" lvl="2" indent="-228600" algn="l" rtl="0">
              <a:lnSpc>
                <a:spcPct val="80000"/>
              </a:lnSpc>
              <a:spcBef>
                <a:spcPts val="500"/>
              </a:spcBef>
              <a:spcAft>
                <a:spcPts val="0"/>
              </a:spcAft>
              <a:buClr>
                <a:schemeClr val="dk1"/>
              </a:buClr>
              <a:buSzPts val="2000"/>
              <a:buFont typeface="Calibri"/>
              <a:buChar char="-"/>
            </a:pPr>
            <a:r>
              <a:rPr lang="en-US" dirty="0"/>
              <a:t>Not Mathematically Predictable</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Due to “Assignable Cause”</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Due to some </a:t>
            </a:r>
            <a:r>
              <a:rPr lang="en-US" b="1" i="1" dirty="0">
                <a:solidFill>
                  <a:srgbClr val="FF0000"/>
                </a:solidFill>
              </a:rPr>
              <a:t>special cause</a:t>
            </a:r>
            <a:r>
              <a:rPr lang="en-US" b="1" dirty="0">
                <a:solidFill>
                  <a:srgbClr val="FF0000"/>
                </a:solidFill>
              </a:rPr>
              <a:t> of variation</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From </a:t>
            </a:r>
            <a:r>
              <a:rPr lang="en-US" b="1" i="1" dirty="0">
                <a:solidFill>
                  <a:srgbClr val="FF0000"/>
                </a:solidFill>
              </a:rPr>
              <a:t>outside</a:t>
            </a:r>
            <a:r>
              <a:rPr lang="en-US" b="1" dirty="0">
                <a:solidFill>
                  <a:srgbClr val="FF0000"/>
                </a:solidFill>
              </a:rPr>
              <a:t> the process or system</a:t>
            </a:r>
            <a:endParaRPr dirty="0"/>
          </a:p>
          <a:p>
            <a:pPr marL="1143000" lvl="2" indent="-50800" algn="l" rtl="0">
              <a:lnSpc>
                <a:spcPct val="80000"/>
              </a:lnSpc>
              <a:spcBef>
                <a:spcPts val="500"/>
              </a:spcBef>
              <a:spcAft>
                <a:spcPts val="0"/>
              </a:spcAft>
              <a:buClr>
                <a:schemeClr val="dk1"/>
              </a:buClr>
              <a:buSzPts val="2800"/>
              <a:buFont typeface="Calibri"/>
              <a:buNone/>
            </a:pPr>
            <a:endParaRPr sz="2800" b="1" dirty="0">
              <a:solidFill>
                <a:srgbClr val="811B34"/>
              </a:solidFill>
            </a:endParaRPr>
          </a:p>
          <a:p>
            <a:pPr marL="228600" lvl="0" indent="-50800" algn="l" rtl="0">
              <a:lnSpc>
                <a:spcPct val="80000"/>
              </a:lnSpc>
              <a:spcBef>
                <a:spcPts val="1000"/>
              </a:spcBef>
              <a:spcAft>
                <a:spcPts val="0"/>
              </a:spcAft>
              <a:buClr>
                <a:schemeClr val="dk1"/>
              </a:buClr>
              <a:buSzPts val="2800"/>
              <a:buNone/>
            </a:pPr>
            <a:endParaRPr dirty="0"/>
          </a:p>
        </p:txBody>
      </p:sp>
      <p:sp>
        <p:nvSpPr>
          <p:cNvPr id="5" name="Google Shape;196;p32">
            <a:extLst>
              <a:ext uri="{FF2B5EF4-FFF2-40B4-BE49-F238E27FC236}">
                <a16:creationId xmlns:a16="http://schemas.microsoft.com/office/drawing/2014/main" id="{251C5009-10C5-4D1D-8DC9-FD427DDB0046}"/>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3531972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30"/>
        <p:cNvGrpSpPr/>
        <p:nvPr/>
      </p:nvGrpSpPr>
      <p:grpSpPr>
        <a:xfrm>
          <a:off x="0" y="0"/>
          <a:ext cx="0" cy="0"/>
          <a:chOff x="0" y="0"/>
          <a:chExt cx="0" cy="0"/>
        </a:xfrm>
      </p:grpSpPr>
      <p:sp>
        <p:nvSpPr>
          <p:cNvPr id="1733" name="Google Shape;1733;p119"/>
          <p:cNvSpPr txBox="1">
            <a:spLocks noGrp="1"/>
          </p:cNvSpPr>
          <p:nvPr>
            <p:ph type="title"/>
          </p:nvPr>
        </p:nvSpPr>
        <p:spPr>
          <a:xfrm>
            <a:off x="457200" y="322381"/>
            <a:ext cx="8229600" cy="83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F0000"/>
              </a:buClr>
              <a:buSzPts val="4400"/>
              <a:buFont typeface="Calibri"/>
              <a:buNone/>
            </a:pPr>
            <a:r>
              <a:rPr lang="en-US" sz="3600" b="1" i="1" dirty="0">
                <a:solidFill>
                  <a:srgbClr val="FF0000"/>
                </a:solidFill>
              </a:rPr>
              <a:t>Tampering</a:t>
            </a:r>
            <a:r>
              <a:rPr lang="en-US" sz="3600" b="1" dirty="0">
                <a:solidFill>
                  <a:srgbClr val="FF0000"/>
                </a:solidFill>
              </a:rPr>
              <a:t> Teams</a:t>
            </a:r>
            <a:endParaRPr sz="3600" b="1" dirty="0"/>
          </a:p>
        </p:txBody>
      </p:sp>
      <p:sp>
        <p:nvSpPr>
          <p:cNvPr id="1734" name="Google Shape;1734;p119"/>
          <p:cNvSpPr txBox="1">
            <a:spLocks noGrp="1"/>
          </p:cNvSpPr>
          <p:nvPr>
            <p:ph type="body" idx="1"/>
          </p:nvPr>
        </p:nvSpPr>
        <p:spPr>
          <a:xfrm>
            <a:off x="738556" y="1332908"/>
            <a:ext cx="8229600" cy="4302125"/>
          </a:xfrm>
          <a:prstGeom prst="rect">
            <a:avLst/>
          </a:prstGeom>
          <a:noFill/>
          <a:ln>
            <a:noFill/>
          </a:ln>
        </p:spPr>
        <p:txBody>
          <a:bodyPr spcFirstLastPara="1" wrap="square" lIns="91425" tIns="45700" rIns="91425" bIns="45700" anchor="t" anchorCtr="0">
            <a:noAutofit/>
          </a:bodyPr>
          <a:lstStyle/>
          <a:p>
            <a:pPr marL="228600" lvl="0" indent="-228600" algn="just" rtl="0">
              <a:lnSpc>
                <a:spcPct val="80000"/>
              </a:lnSpc>
              <a:spcBef>
                <a:spcPts val="0"/>
              </a:spcBef>
              <a:spcAft>
                <a:spcPts val="0"/>
              </a:spcAft>
              <a:buClr>
                <a:srgbClr val="0000CC"/>
              </a:buClr>
              <a:buSzPts val="2800"/>
              <a:buFont typeface="Noto Sans Symbols"/>
              <a:buNone/>
            </a:pPr>
            <a:r>
              <a:rPr lang="en-US" b="1" dirty="0">
                <a:solidFill>
                  <a:srgbClr val="0000CC"/>
                </a:solidFill>
              </a:rPr>
              <a:t>   “We trained hard, but it seemed that every time</a:t>
            </a:r>
            <a:endParaRPr dirty="0"/>
          </a:p>
          <a:p>
            <a:pPr marL="228600" lvl="0" indent="-228600" algn="just" rtl="0">
              <a:lnSpc>
                <a:spcPct val="80000"/>
              </a:lnSpc>
              <a:spcBef>
                <a:spcPts val="1000"/>
              </a:spcBef>
              <a:spcAft>
                <a:spcPts val="0"/>
              </a:spcAft>
              <a:buClr>
                <a:srgbClr val="0000CC"/>
              </a:buClr>
              <a:buSzPts val="2800"/>
              <a:buFont typeface="Noto Sans Symbols"/>
              <a:buNone/>
            </a:pPr>
            <a:r>
              <a:rPr lang="en-US" b="1" dirty="0">
                <a:solidFill>
                  <a:srgbClr val="0000CC"/>
                </a:solidFill>
              </a:rPr>
              <a:t>	we were beginning to form up into  teams,  we</a:t>
            </a:r>
            <a:endParaRPr dirty="0"/>
          </a:p>
          <a:p>
            <a:pPr marL="228600" lvl="0" indent="-228600" algn="just" rtl="0">
              <a:lnSpc>
                <a:spcPct val="80000"/>
              </a:lnSpc>
              <a:spcBef>
                <a:spcPts val="1000"/>
              </a:spcBef>
              <a:spcAft>
                <a:spcPts val="0"/>
              </a:spcAft>
              <a:buClr>
                <a:srgbClr val="0000CC"/>
              </a:buClr>
              <a:buSzPts val="2800"/>
              <a:buFont typeface="Noto Sans Symbols"/>
              <a:buNone/>
            </a:pPr>
            <a:r>
              <a:rPr lang="en-US" b="1" dirty="0">
                <a:solidFill>
                  <a:srgbClr val="0000CC"/>
                </a:solidFill>
              </a:rPr>
              <a:t>	would be reorganized.   I was to learn later  in</a:t>
            </a:r>
            <a:endParaRPr dirty="0"/>
          </a:p>
          <a:p>
            <a:pPr marL="228600" lvl="0" indent="-228600" algn="just" rtl="0">
              <a:lnSpc>
                <a:spcPct val="80000"/>
              </a:lnSpc>
              <a:spcBef>
                <a:spcPts val="1000"/>
              </a:spcBef>
              <a:spcAft>
                <a:spcPts val="0"/>
              </a:spcAft>
              <a:buClr>
                <a:srgbClr val="0000CC"/>
              </a:buClr>
              <a:buSzPts val="2800"/>
              <a:buFont typeface="Noto Sans Symbols"/>
              <a:buNone/>
            </a:pPr>
            <a:r>
              <a:rPr lang="en-US" b="1" dirty="0">
                <a:solidFill>
                  <a:srgbClr val="0000CC"/>
                </a:solidFill>
              </a:rPr>
              <a:t>	life that we  tend to meet any new situation by</a:t>
            </a:r>
            <a:endParaRPr dirty="0"/>
          </a:p>
          <a:p>
            <a:pPr marL="228600" lvl="0" indent="-228600" algn="just" rtl="0">
              <a:lnSpc>
                <a:spcPct val="80000"/>
              </a:lnSpc>
              <a:spcBef>
                <a:spcPts val="1000"/>
              </a:spcBef>
              <a:spcAft>
                <a:spcPts val="0"/>
              </a:spcAft>
              <a:buClr>
                <a:srgbClr val="0000CC"/>
              </a:buClr>
              <a:buSzPts val="2800"/>
              <a:buFont typeface="Noto Sans Symbols"/>
              <a:buNone/>
            </a:pPr>
            <a:r>
              <a:rPr lang="en-US" b="1" dirty="0">
                <a:solidFill>
                  <a:srgbClr val="0000CC"/>
                </a:solidFill>
              </a:rPr>
              <a:t>	reorganizing;  and a wonderful new method it </a:t>
            </a:r>
            <a:endParaRPr dirty="0"/>
          </a:p>
          <a:p>
            <a:pPr marL="228600" lvl="0" indent="-228600" algn="just" rtl="0">
              <a:lnSpc>
                <a:spcPct val="80000"/>
              </a:lnSpc>
              <a:spcBef>
                <a:spcPts val="1000"/>
              </a:spcBef>
              <a:spcAft>
                <a:spcPts val="0"/>
              </a:spcAft>
              <a:buClr>
                <a:srgbClr val="0000CC"/>
              </a:buClr>
              <a:buSzPts val="2800"/>
              <a:buFont typeface="Noto Sans Symbols"/>
              <a:buNone/>
            </a:pPr>
            <a:r>
              <a:rPr lang="en-US" b="1" dirty="0">
                <a:solidFill>
                  <a:srgbClr val="0000CC"/>
                </a:solidFill>
              </a:rPr>
              <a:t>	can be  for  creating  the  illusion  of  progress</a:t>
            </a:r>
            <a:endParaRPr dirty="0"/>
          </a:p>
          <a:p>
            <a:pPr marL="228600" lvl="0" indent="-228600" algn="just" rtl="0">
              <a:lnSpc>
                <a:spcPct val="80000"/>
              </a:lnSpc>
              <a:spcBef>
                <a:spcPts val="1000"/>
              </a:spcBef>
              <a:spcAft>
                <a:spcPts val="0"/>
              </a:spcAft>
              <a:buClr>
                <a:srgbClr val="0000CC"/>
              </a:buClr>
              <a:buSzPts val="2800"/>
              <a:buFont typeface="Noto Sans Symbols"/>
              <a:buNone/>
            </a:pPr>
            <a:r>
              <a:rPr lang="en-US" b="1" dirty="0">
                <a:solidFill>
                  <a:srgbClr val="0000CC"/>
                </a:solidFill>
              </a:rPr>
              <a:t>	while producing  confusion,  inefficiency,  and</a:t>
            </a:r>
            <a:endParaRPr dirty="0"/>
          </a:p>
          <a:p>
            <a:pPr marL="228600" lvl="0" indent="-228600" algn="just" rtl="0">
              <a:lnSpc>
                <a:spcPct val="80000"/>
              </a:lnSpc>
              <a:spcBef>
                <a:spcPts val="1000"/>
              </a:spcBef>
              <a:spcAft>
                <a:spcPts val="0"/>
              </a:spcAft>
              <a:buClr>
                <a:srgbClr val="0000CC"/>
              </a:buClr>
              <a:buSzPts val="2800"/>
              <a:buFont typeface="Noto Sans Symbols"/>
              <a:buNone/>
            </a:pPr>
            <a:r>
              <a:rPr lang="en-US" b="1" dirty="0">
                <a:solidFill>
                  <a:srgbClr val="0000CC"/>
                </a:solidFill>
              </a:rPr>
              <a:t>	demoralization.”</a:t>
            </a:r>
            <a:endParaRPr dirty="0"/>
          </a:p>
          <a:p>
            <a:pPr marL="228600" lvl="0" indent="-139700" algn="l" rtl="0">
              <a:lnSpc>
                <a:spcPct val="80000"/>
              </a:lnSpc>
              <a:spcBef>
                <a:spcPts val="1000"/>
              </a:spcBef>
              <a:spcAft>
                <a:spcPts val="0"/>
              </a:spcAft>
              <a:buClr>
                <a:schemeClr val="dk1"/>
              </a:buClr>
              <a:buSzPts val="1400"/>
              <a:buNone/>
            </a:pPr>
            <a:endParaRPr sz="1400" b="1" dirty="0">
              <a:solidFill>
                <a:srgbClr val="0000CC"/>
              </a:solidFill>
            </a:endParaRPr>
          </a:p>
          <a:p>
            <a:pPr marL="228600" lvl="0" indent="-228600" algn="l" rtl="0">
              <a:lnSpc>
                <a:spcPct val="80000"/>
              </a:lnSpc>
              <a:spcBef>
                <a:spcPts val="1000"/>
              </a:spcBef>
              <a:spcAft>
                <a:spcPts val="0"/>
              </a:spcAft>
              <a:buClr>
                <a:schemeClr val="dk1"/>
              </a:buClr>
              <a:buSzPts val="2400"/>
              <a:buFont typeface="Noto Sans Symbols"/>
              <a:buNone/>
            </a:pPr>
            <a:r>
              <a:rPr lang="en-US" sz="2400" dirty="0"/>
              <a:t>				</a:t>
            </a:r>
            <a:r>
              <a:rPr lang="en-US" sz="2400" b="1" i="1" dirty="0">
                <a:solidFill>
                  <a:srgbClr val="CC0000"/>
                </a:solidFill>
              </a:rPr>
              <a:t>&gt;</a:t>
            </a:r>
            <a:r>
              <a:rPr lang="en-US" sz="2400" i="1" dirty="0"/>
              <a:t> </a:t>
            </a:r>
            <a:r>
              <a:rPr lang="en-US" sz="2400" b="1" i="1" dirty="0">
                <a:solidFill>
                  <a:srgbClr val="0000CC"/>
                </a:solidFill>
              </a:rPr>
              <a:t>Centurion Gaius Petronius,</a:t>
            </a:r>
            <a:r>
              <a:rPr lang="en-US" sz="2400" i="1" dirty="0"/>
              <a:t> </a:t>
            </a:r>
            <a:r>
              <a:rPr lang="en-US" sz="2400" b="1" i="1" dirty="0">
                <a:solidFill>
                  <a:srgbClr val="CC0000"/>
                </a:solidFill>
              </a:rPr>
              <a:t>66 A.D.</a:t>
            </a:r>
            <a:endParaRPr i="1" dirty="0"/>
          </a:p>
          <a:p>
            <a:pPr marL="228600" lvl="0" indent="-76200" algn="l" rtl="0">
              <a:lnSpc>
                <a:spcPct val="80000"/>
              </a:lnSpc>
              <a:spcBef>
                <a:spcPts val="1000"/>
              </a:spcBef>
              <a:spcAft>
                <a:spcPts val="0"/>
              </a:spcAft>
              <a:buClr>
                <a:schemeClr val="dk1"/>
              </a:buClr>
              <a:buSzPts val="2400"/>
              <a:buNone/>
            </a:pPr>
            <a:endParaRPr sz="2400" dirty="0"/>
          </a:p>
        </p:txBody>
      </p:sp>
    </p:spTree>
    <p:extLst>
      <p:ext uri="{BB962C8B-B14F-4D97-AF65-F5344CB8AC3E}">
        <p14:creationId xmlns:p14="http://schemas.microsoft.com/office/powerpoint/2010/main" val="173571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3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3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3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3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3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3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3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3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91" name="Google Shape;691;p68"/>
          <p:cNvSpPr txBox="1">
            <a:spLocks noGrp="1"/>
          </p:cNvSpPr>
          <p:nvPr>
            <p:ph type="title"/>
          </p:nvPr>
        </p:nvSpPr>
        <p:spPr>
          <a:xfrm>
            <a:off x="457200" y="426717"/>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200" b="1" dirty="0"/>
              <a:t>Types of Variation (Shewhart and Deming)</a:t>
            </a:r>
            <a:endParaRPr sz="3200" b="1" dirty="0"/>
          </a:p>
        </p:txBody>
      </p:sp>
      <p:sp>
        <p:nvSpPr>
          <p:cNvPr id="692" name="Google Shape;692;p68"/>
          <p:cNvSpPr txBox="1">
            <a:spLocks noGrp="1"/>
          </p:cNvSpPr>
          <p:nvPr>
            <p:ph type="body" idx="1"/>
          </p:nvPr>
        </p:nvSpPr>
        <p:spPr>
          <a:xfrm>
            <a:off x="457200" y="1371600"/>
            <a:ext cx="8229600" cy="4759325"/>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2"/>
              </a:buClr>
              <a:buSzPts val="2400"/>
              <a:buChar char="•"/>
            </a:pPr>
            <a:r>
              <a:rPr lang="en-US" sz="2400" b="1" dirty="0">
                <a:solidFill>
                  <a:schemeClr val="lt2"/>
                </a:solidFill>
              </a:rPr>
              <a:t>1.</a:t>
            </a:r>
            <a:r>
              <a:rPr lang="en-US" sz="2400" b="1" dirty="0"/>
              <a:t> 	“Controlled” Variation		</a:t>
            </a:r>
            <a:r>
              <a:rPr lang="en-US" sz="2400" b="1" dirty="0">
                <a:solidFill>
                  <a:srgbClr val="FF0000"/>
                </a:solidFill>
              </a:rPr>
              <a:t>“Common</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Random			  	  </a:t>
            </a:r>
            <a:r>
              <a:rPr lang="en-US" sz="2400" b="1" dirty="0">
                <a:solidFill>
                  <a:srgbClr val="FF0000"/>
                </a:solidFill>
              </a:rPr>
              <a:t>Cause”</a:t>
            </a:r>
            <a:endParaRPr sz="2400" dirty="0"/>
          </a:p>
          <a:p>
            <a:pPr marL="1143000" lvl="2" indent="-228600" algn="l" rtl="0">
              <a:lnSpc>
                <a:spcPct val="80000"/>
              </a:lnSpc>
              <a:spcBef>
                <a:spcPts val="500"/>
              </a:spcBef>
              <a:spcAft>
                <a:spcPts val="0"/>
              </a:spcAft>
              <a:buClr>
                <a:schemeClr val="dk1"/>
              </a:buClr>
              <a:buSzPts val="2000"/>
              <a:buFont typeface="Calibri"/>
              <a:buChar char="-"/>
            </a:pPr>
            <a:r>
              <a:rPr lang="en-US" dirty="0"/>
              <a:t>Mathematically Predictable</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Due to Random Chance</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Due to </a:t>
            </a:r>
            <a:r>
              <a:rPr lang="en-US" b="1" i="1" dirty="0">
                <a:solidFill>
                  <a:srgbClr val="FF0000"/>
                </a:solidFill>
              </a:rPr>
              <a:t>common causes</a:t>
            </a:r>
            <a:r>
              <a:rPr lang="en-US" b="1" dirty="0">
                <a:solidFill>
                  <a:srgbClr val="FF0000"/>
                </a:solidFill>
              </a:rPr>
              <a:t> of variation</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From </a:t>
            </a:r>
            <a:r>
              <a:rPr lang="en-US" b="1" i="1" dirty="0">
                <a:solidFill>
                  <a:srgbClr val="FF0000"/>
                </a:solidFill>
              </a:rPr>
              <a:t>within</a:t>
            </a:r>
            <a:r>
              <a:rPr lang="en-US" b="1" dirty="0">
                <a:solidFill>
                  <a:srgbClr val="FF0000"/>
                </a:solidFill>
              </a:rPr>
              <a:t> the process or system</a:t>
            </a:r>
            <a:endParaRPr dirty="0"/>
          </a:p>
          <a:p>
            <a:pPr marL="1143000" lvl="2" indent="-228600" algn="l" rtl="0">
              <a:lnSpc>
                <a:spcPct val="80000"/>
              </a:lnSpc>
              <a:spcBef>
                <a:spcPts val="500"/>
              </a:spcBef>
              <a:spcAft>
                <a:spcPts val="0"/>
              </a:spcAft>
              <a:buClr>
                <a:schemeClr val="dk1"/>
              </a:buClr>
              <a:buSzPts val="2000"/>
              <a:buFont typeface="Calibri"/>
              <a:buNone/>
            </a:pPr>
            <a:endParaRPr sz="2000" b="1" dirty="0">
              <a:solidFill>
                <a:srgbClr val="811B34"/>
              </a:solidFill>
            </a:endParaRPr>
          </a:p>
          <a:p>
            <a:pPr marL="228600" lvl="0" indent="-228600" algn="l" rtl="0">
              <a:lnSpc>
                <a:spcPct val="80000"/>
              </a:lnSpc>
              <a:spcBef>
                <a:spcPts val="1000"/>
              </a:spcBef>
              <a:spcAft>
                <a:spcPts val="0"/>
              </a:spcAft>
              <a:buClr>
                <a:schemeClr val="lt2"/>
              </a:buClr>
              <a:buSzPts val="2400"/>
              <a:buChar char="•"/>
            </a:pPr>
            <a:r>
              <a:rPr lang="en-US" sz="2400" b="1" dirty="0">
                <a:solidFill>
                  <a:schemeClr val="lt2"/>
                </a:solidFill>
              </a:rPr>
              <a:t>2.</a:t>
            </a:r>
            <a:r>
              <a:rPr lang="en-US" sz="2400" b="1" dirty="0"/>
              <a:t> 	“Uncontrolled” Variation		</a:t>
            </a:r>
            <a:r>
              <a:rPr lang="en-US" sz="2400" b="1" dirty="0">
                <a:solidFill>
                  <a:srgbClr val="FF0000"/>
                </a:solidFill>
              </a:rPr>
              <a:t>“Special</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Non-random			                </a:t>
            </a:r>
            <a:r>
              <a:rPr lang="en-US" sz="2400" b="1" dirty="0">
                <a:solidFill>
                  <a:srgbClr val="FF0000"/>
                </a:solidFill>
              </a:rPr>
              <a:t>Cause”</a:t>
            </a:r>
            <a:endParaRPr sz="2400" dirty="0"/>
          </a:p>
          <a:p>
            <a:pPr marL="1143000" lvl="2" indent="-228600" algn="l" rtl="0">
              <a:lnSpc>
                <a:spcPct val="80000"/>
              </a:lnSpc>
              <a:spcBef>
                <a:spcPts val="500"/>
              </a:spcBef>
              <a:spcAft>
                <a:spcPts val="0"/>
              </a:spcAft>
              <a:buClr>
                <a:schemeClr val="dk1"/>
              </a:buClr>
              <a:buSzPts val="2000"/>
              <a:buFont typeface="Calibri"/>
              <a:buChar char="-"/>
            </a:pPr>
            <a:r>
              <a:rPr lang="en-US" dirty="0"/>
              <a:t>Not Mathematically Predictable</a:t>
            </a:r>
            <a:endParaRPr dirty="0"/>
          </a:p>
          <a:p>
            <a:pPr marL="1143000" lvl="2" indent="-228600" algn="l" rtl="0">
              <a:lnSpc>
                <a:spcPct val="80000"/>
              </a:lnSpc>
              <a:spcBef>
                <a:spcPts val="500"/>
              </a:spcBef>
              <a:spcAft>
                <a:spcPts val="0"/>
              </a:spcAft>
              <a:buClr>
                <a:schemeClr val="dk1"/>
              </a:buClr>
              <a:buSzPts val="2000"/>
              <a:buFont typeface="Calibri"/>
              <a:buChar char="-"/>
            </a:pPr>
            <a:r>
              <a:rPr lang="en-US" dirty="0"/>
              <a:t>Due to “Assignable Cause”</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Due to some </a:t>
            </a:r>
            <a:r>
              <a:rPr lang="en-US" b="1" i="1" dirty="0">
                <a:solidFill>
                  <a:srgbClr val="FF0000"/>
                </a:solidFill>
              </a:rPr>
              <a:t>special cause</a:t>
            </a:r>
            <a:r>
              <a:rPr lang="en-US" b="1" dirty="0">
                <a:solidFill>
                  <a:srgbClr val="FF0000"/>
                </a:solidFill>
              </a:rPr>
              <a:t> of variation</a:t>
            </a:r>
            <a:endParaRPr dirty="0"/>
          </a:p>
          <a:p>
            <a:pPr marL="1143000" lvl="2" indent="-228600" algn="l" rtl="0">
              <a:lnSpc>
                <a:spcPct val="80000"/>
              </a:lnSpc>
              <a:spcBef>
                <a:spcPts val="500"/>
              </a:spcBef>
              <a:spcAft>
                <a:spcPts val="0"/>
              </a:spcAft>
              <a:buClr>
                <a:srgbClr val="FF0000"/>
              </a:buClr>
              <a:buSzPts val="2000"/>
              <a:buFont typeface="Calibri"/>
              <a:buChar char="-"/>
            </a:pPr>
            <a:r>
              <a:rPr lang="en-US" b="1" dirty="0">
                <a:solidFill>
                  <a:srgbClr val="FF0000"/>
                </a:solidFill>
              </a:rPr>
              <a:t>From </a:t>
            </a:r>
            <a:r>
              <a:rPr lang="en-US" b="1" i="1" dirty="0">
                <a:solidFill>
                  <a:srgbClr val="FF0000"/>
                </a:solidFill>
              </a:rPr>
              <a:t>outside</a:t>
            </a:r>
            <a:r>
              <a:rPr lang="en-US" b="1" dirty="0">
                <a:solidFill>
                  <a:srgbClr val="FF0000"/>
                </a:solidFill>
              </a:rPr>
              <a:t> the process or system</a:t>
            </a:r>
            <a:endParaRPr dirty="0"/>
          </a:p>
          <a:p>
            <a:pPr marL="228600" lvl="0" indent="-50800" algn="l" rtl="0">
              <a:lnSpc>
                <a:spcPct val="80000"/>
              </a:lnSpc>
              <a:spcBef>
                <a:spcPts val="1000"/>
              </a:spcBef>
              <a:spcAft>
                <a:spcPts val="0"/>
              </a:spcAft>
              <a:buClr>
                <a:schemeClr val="dk1"/>
              </a:buClr>
              <a:buSzPts val="2800"/>
              <a:buFont typeface="Calibri"/>
              <a:buNone/>
            </a:pPr>
            <a:endParaRPr b="1" dirty="0">
              <a:solidFill>
                <a:srgbClr val="811B34"/>
              </a:solidFill>
            </a:endParaRPr>
          </a:p>
          <a:p>
            <a:pPr marL="228600" lvl="0" indent="-76200" algn="l" rtl="0">
              <a:lnSpc>
                <a:spcPct val="80000"/>
              </a:lnSpc>
              <a:spcBef>
                <a:spcPts val="1000"/>
              </a:spcBef>
              <a:spcAft>
                <a:spcPts val="0"/>
              </a:spcAft>
              <a:buClr>
                <a:schemeClr val="dk1"/>
              </a:buClr>
              <a:buSzPts val="2400"/>
              <a:buNone/>
            </a:pPr>
            <a:endParaRPr sz="2400" dirty="0"/>
          </a:p>
        </p:txBody>
      </p:sp>
      <p:sp>
        <p:nvSpPr>
          <p:cNvPr id="693" name="Google Shape;693;p68"/>
          <p:cNvSpPr txBox="1"/>
          <p:nvPr/>
        </p:nvSpPr>
        <p:spPr>
          <a:xfrm>
            <a:off x="304800" y="3091200"/>
            <a:ext cx="8494713" cy="646112"/>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2520"/>
              <a:buFont typeface="Noto Sans Symbols"/>
              <a:buNone/>
            </a:pPr>
            <a:r>
              <a:rPr lang="en-US" sz="3600" b="1" dirty="0">
                <a:solidFill>
                  <a:srgbClr val="0000CC"/>
                </a:solidFill>
                <a:latin typeface="Times New Roman"/>
                <a:ea typeface="Times New Roman"/>
                <a:cs typeface="Times New Roman"/>
                <a:sym typeface="Times New Roman"/>
              </a:rPr>
              <a:t>?---------------------------------------------------?</a:t>
            </a:r>
            <a:endParaRPr dirty="0"/>
          </a:p>
        </p:txBody>
      </p:sp>
      <p:sp>
        <p:nvSpPr>
          <p:cNvPr id="6" name="Google Shape;196;p32">
            <a:extLst>
              <a:ext uri="{FF2B5EF4-FFF2-40B4-BE49-F238E27FC236}">
                <a16:creationId xmlns:a16="http://schemas.microsoft.com/office/drawing/2014/main" id="{E764EBA0-0AB1-40DE-B6D5-52BE0C42F213}"/>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2" name="Google Shape;762;p75"/>
          <p:cNvSpPr txBox="1">
            <a:spLocks noGrp="1"/>
          </p:cNvSpPr>
          <p:nvPr>
            <p:ph type="title"/>
          </p:nvPr>
        </p:nvSpPr>
        <p:spPr>
          <a:xfrm>
            <a:off x="457200" y="334104"/>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600" b="1" dirty="0">
                <a:solidFill>
                  <a:srgbClr val="C00000"/>
                </a:solidFill>
              </a:rPr>
              <a:t>“Normal” Distribution Curve</a:t>
            </a:r>
            <a:endParaRPr sz="3600" b="1" dirty="0">
              <a:solidFill>
                <a:srgbClr val="C00000"/>
              </a:solidFill>
            </a:endParaRPr>
          </a:p>
        </p:txBody>
      </p:sp>
      <p:pic>
        <p:nvPicPr>
          <p:cNvPr id="763" name="Google Shape;763;p75" descr="normcurve"/>
          <p:cNvPicPr preferRelativeResize="0"/>
          <p:nvPr/>
        </p:nvPicPr>
        <p:blipFill rotWithShape="1">
          <a:blip r:embed="rId3">
            <a:alphaModFix/>
          </a:blip>
          <a:srcRect/>
          <a:stretch/>
        </p:blipFill>
        <p:spPr>
          <a:xfrm>
            <a:off x="990600" y="1427746"/>
            <a:ext cx="7543800" cy="4437063"/>
          </a:xfrm>
          <a:prstGeom prst="rect">
            <a:avLst/>
          </a:prstGeom>
          <a:noFill/>
          <a:ln>
            <a:noFill/>
          </a:ln>
        </p:spPr>
      </p:pic>
      <p:sp>
        <p:nvSpPr>
          <p:cNvPr id="764" name="Google Shape;764;p75"/>
          <p:cNvSpPr txBox="1"/>
          <p:nvPr/>
        </p:nvSpPr>
        <p:spPr>
          <a:xfrm>
            <a:off x="4114800" y="4395530"/>
            <a:ext cx="912813" cy="457200"/>
          </a:xfrm>
          <a:prstGeom prst="rect">
            <a:avLst/>
          </a:prstGeom>
          <a:noFill/>
          <a:ln>
            <a:noFill/>
          </a:ln>
        </p:spPr>
        <p:txBody>
          <a:bodyPr spcFirstLastPara="1" wrap="square" lIns="91425" tIns="45700" rIns="91425" bIns="45700" anchor="t" anchorCtr="0">
            <a:noAutofit/>
          </a:bodyPr>
          <a:lstStyle/>
          <a:p>
            <a:pPr marL="457200" marR="0" lvl="0" indent="-457200" algn="ctr" rtl="0">
              <a:spcBef>
                <a:spcPts val="0"/>
              </a:spcBef>
              <a:spcAft>
                <a:spcPts val="0"/>
              </a:spcAft>
              <a:buClr>
                <a:schemeClr val="lt2"/>
              </a:buClr>
              <a:buSzPts val="1680"/>
              <a:buFont typeface="Noto Sans Symbols"/>
              <a:buNone/>
            </a:pPr>
            <a:r>
              <a:rPr lang="en-US" sz="2400" b="1" i="1" dirty="0">
                <a:solidFill>
                  <a:srgbClr val="C00000"/>
                </a:solidFill>
                <a:latin typeface="Times New Roman"/>
                <a:ea typeface="Times New Roman"/>
                <a:cs typeface="Times New Roman"/>
                <a:sym typeface="Times New Roman"/>
              </a:rPr>
              <a:t>X-bar</a:t>
            </a:r>
            <a:endParaRPr dirty="0">
              <a:solidFill>
                <a:srgbClr val="C00000"/>
              </a:solidFill>
            </a:endParaRPr>
          </a:p>
        </p:txBody>
      </p:sp>
      <p:sp>
        <p:nvSpPr>
          <p:cNvPr id="765" name="Google Shape;765;p75"/>
          <p:cNvSpPr txBox="1"/>
          <p:nvPr/>
        </p:nvSpPr>
        <p:spPr>
          <a:xfrm>
            <a:off x="8001000" y="3533264"/>
            <a:ext cx="469900" cy="457200"/>
          </a:xfrm>
          <a:prstGeom prst="rect">
            <a:avLst/>
          </a:prstGeom>
          <a:noFill/>
          <a:ln>
            <a:noFill/>
          </a:ln>
        </p:spPr>
        <p:txBody>
          <a:bodyPr spcFirstLastPara="1" wrap="square" lIns="91425" tIns="45700" rIns="91425" bIns="45700" anchor="t" anchorCtr="0">
            <a:noAutofit/>
          </a:bodyPr>
          <a:lstStyle/>
          <a:p>
            <a:pPr marL="457200" marR="0" lvl="0" indent="-457200" algn="ctr" rtl="0">
              <a:spcBef>
                <a:spcPts val="0"/>
              </a:spcBef>
              <a:spcAft>
                <a:spcPts val="0"/>
              </a:spcAft>
              <a:buClr>
                <a:schemeClr val="lt2"/>
              </a:buClr>
              <a:buSzPts val="1680"/>
              <a:buFont typeface="Noto Sans Symbols"/>
              <a:buNone/>
            </a:pPr>
            <a:r>
              <a:rPr lang="en-US" sz="2400" b="1" i="1" dirty="0">
                <a:solidFill>
                  <a:srgbClr val="C00000"/>
                </a:solidFill>
                <a:latin typeface="Noto Sans Symbols"/>
                <a:ea typeface="Noto Sans Symbols"/>
                <a:cs typeface="Noto Sans Symbols"/>
                <a:sym typeface="Noto Sans Symbols"/>
              </a:rPr>
              <a:t>σ</a:t>
            </a:r>
            <a:r>
              <a:rPr lang="en-US" sz="2400" b="1" i="1" dirty="0">
                <a:solidFill>
                  <a:srgbClr val="C00000"/>
                </a:solidFill>
                <a:latin typeface="Times New Roman"/>
                <a:ea typeface="Times New Roman"/>
                <a:cs typeface="Times New Roman"/>
                <a:sym typeface="Times New Roman"/>
              </a:rPr>
              <a:t>’</a:t>
            </a:r>
            <a:endParaRPr sz="2400" b="1" i="1" dirty="0">
              <a:solidFill>
                <a:srgbClr val="C00000"/>
              </a:solidFill>
              <a:latin typeface="Noto Sans Symbols"/>
              <a:ea typeface="Noto Sans Symbols"/>
              <a:cs typeface="Noto Sans Symbols"/>
              <a:sym typeface="Noto Sans Symbol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3" name="Google Shape;773;p76"/>
          <p:cNvSpPr txBox="1">
            <a:spLocks noGrp="1"/>
          </p:cNvSpPr>
          <p:nvPr>
            <p:ph type="title"/>
          </p:nvPr>
        </p:nvSpPr>
        <p:spPr>
          <a:xfrm>
            <a:off x="457200" y="334111"/>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600" b="1" dirty="0">
                <a:solidFill>
                  <a:srgbClr val="C00000"/>
                </a:solidFill>
              </a:rPr>
              <a:t>“Normal” Distribution Curve</a:t>
            </a:r>
            <a:endParaRPr sz="3600" b="1" dirty="0">
              <a:solidFill>
                <a:srgbClr val="C00000"/>
              </a:solidFill>
            </a:endParaRPr>
          </a:p>
        </p:txBody>
      </p:sp>
      <p:pic>
        <p:nvPicPr>
          <p:cNvPr id="774" name="Google Shape;774;p76" descr="normcurve"/>
          <p:cNvPicPr preferRelativeResize="0"/>
          <p:nvPr/>
        </p:nvPicPr>
        <p:blipFill rotWithShape="1">
          <a:blip r:embed="rId3">
            <a:alphaModFix/>
          </a:blip>
          <a:srcRect/>
          <a:stretch/>
        </p:blipFill>
        <p:spPr>
          <a:xfrm>
            <a:off x="838200" y="1524000"/>
            <a:ext cx="7543800" cy="4437063"/>
          </a:xfrm>
          <a:prstGeom prst="rect">
            <a:avLst/>
          </a:prstGeom>
          <a:noFill/>
          <a:ln>
            <a:noFill/>
          </a:ln>
        </p:spPr>
      </p:pic>
      <p:sp>
        <p:nvSpPr>
          <p:cNvPr id="775" name="Google Shape;775;p76"/>
          <p:cNvSpPr/>
          <p:nvPr/>
        </p:nvSpPr>
        <p:spPr>
          <a:xfrm>
            <a:off x="1905000" y="5029200"/>
            <a:ext cx="1214438" cy="485775"/>
          </a:xfrm>
          <a:prstGeom prst="leftRightArrow">
            <a:avLst>
              <a:gd name="adj1" fmla="val 50000"/>
              <a:gd name="adj2" fmla="val 5000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776" name="Google Shape;776;p76"/>
          <p:cNvSpPr/>
          <p:nvPr/>
        </p:nvSpPr>
        <p:spPr>
          <a:xfrm>
            <a:off x="1295400" y="4724400"/>
            <a:ext cx="990600" cy="228600"/>
          </a:xfrm>
          <a:prstGeom prst="leftRightArrow">
            <a:avLst>
              <a:gd name="adj1" fmla="val 50000"/>
              <a:gd name="adj2" fmla="val 75693"/>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2"/>
              </a:buClr>
              <a:buSzPts val="1400"/>
              <a:buFont typeface="Noto Sans Symbols"/>
              <a:buNone/>
            </a:pPr>
            <a:endParaRPr sz="2000">
              <a:solidFill>
                <a:srgbClr val="CC0000"/>
              </a:solidFill>
              <a:latin typeface="Times New Roman"/>
              <a:ea typeface="Times New Roman"/>
              <a:cs typeface="Times New Roman"/>
              <a:sym typeface="Times New Roman"/>
            </a:endParaRPr>
          </a:p>
        </p:txBody>
      </p:sp>
      <p:sp>
        <p:nvSpPr>
          <p:cNvPr id="777" name="Google Shape;777;p76"/>
          <p:cNvSpPr/>
          <p:nvPr/>
        </p:nvSpPr>
        <p:spPr>
          <a:xfrm>
            <a:off x="1905000" y="4114800"/>
            <a:ext cx="457200" cy="457200"/>
          </a:xfrm>
          <a:prstGeom prst="ellipse">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457200" marR="0" lvl="0" indent="-457200" algn="ctr" rtl="0">
              <a:spcBef>
                <a:spcPts val="0"/>
              </a:spcBef>
              <a:spcAft>
                <a:spcPts val="0"/>
              </a:spcAft>
              <a:buClr>
                <a:schemeClr val="lt2"/>
              </a:buClr>
              <a:buSzPts val="1540"/>
              <a:buFont typeface="Noto Sans Symbols"/>
              <a:buNone/>
            </a:pPr>
            <a:endParaRPr sz="2200" b="1">
              <a:solidFill>
                <a:srgbClr val="FF0000"/>
              </a:solidFill>
              <a:latin typeface="Times New Roman"/>
              <a:ea typeface="Times New Roman"/>
              <a:cs typeface="Times New Roman"/>
              <a:sym typeface="Times New Roman"/>
            </a:endParaRPr>
          </a:p>
        </p:txBody>
      </p:sp>
      <p:sp>
        <p:nvSpPr>
          <p:cNvPr id="8" name="Google Shape;196;p32">
            <a:extLst>
              <a:ext uri="{FF2B5EF4-FFF2-40B4-BE49-F238E27FC236}">
                <a16:creationId xmlns:a16="http://schemas.microsoft.com/office/drawing/2014/main" id="{434E9BEE-0BA0-4C1A-8972-36A7B40552A0}"/>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6" name="Google Shape;786;p77"/>
          <p:cNvSpPr txBox="1">
            <a:spLocks noGrp="1"/>
          </p:cNvSpPr>
          <p:nvPr>
            <p:ph type="title"/>
          </p:nvPr>
        </p:nvSpPr>
        <p:spPr>
          <a:xfrm>
            <a:off x="457200" y="348175"/>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600" b="1" dirty="0">
                <a:solidFill>
                  <a:srgbClr val="C00000"/>
                </a:solidFill>
              </a:rPr>
              <a:t>“Normal” Distribution Curve</a:t>
            </a:r>
            <a:endParaRPr sz="3600" b="1" dirty="0">
              <a:solidFill>
                <a:srgbClr val="C00000"/>
              </a:solidFill>
            </a:endParaRPr>
          </a:p>
        </p:txBody>
      </p:sp>
      <p:pic>
        <p:nvPicPr>
          <p:cNvPr id="787" name="Google Shape;787;p77" descr="normcurve"/>
          <p:cNvPicPr preferRelativeResize="0"/>
          <p:nvPr/>
        </p:nvPicPr>
        <p:blipFill rotWithShape="1">
          <a:blip r:embed="rId3">
            <a:alphaModFix/>
          </a:blip>
          <a:srcRect/>
          <a:stretch/>
        </p:blipFill>
        <p:spPr>
          <a:xfrm>
            <a:off x="838200" y="1524000"/>
            <a:ext cx="7543800" cy="4437063"/>
          </a:xfrm>
          <a:prstGeom prst="rect">
            <a:avLst/>
          </a:prstGeom>
          <a:noFill/>
          <a:ln>
            <a:noFill/>
          </a:ln>
        </p:spPr>
      </p:pic>
      <p:sp>
        <p:nvSpPr>
          <p:cNvPr id="788" name="Google Shape;788;p77"/>
          <p:cNvSpPr/>
          <p:nvPr/>
        </p:nvSpPr>
        <p:spPr>
          <a:xfrm>
            <a:off x="1905000" y="5029200"/>
            <a:ext cx="1214438" cy="485775"/>
          </a:xfrm>
          <a:prstGeom prst="leftRightArrow">
            <a:avLst>
              <a:gd name="adj1" fmla="val 50000"/>
              <a:gd name="adj2" fmla="val 5000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789" name="Google Shape;789;p77"/>
          <p:cNvSpPr/>
          <p:nvPr/>
        </p:nvSpPr>
        <p:spPr>
          <a:xfrm>
            <a:off x="1295400" y="4800600"/>
            <a:ext cx="990600" cy="228600"/>
          </a:xfrm>
          <a:prstGeom prst="leftRightArrow">
            <a:avLst>
              <a:gd name="adj1" fmla="val 50000"/>
              <a:gd name="adj2" fmla="val 75693"/>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2"/>
              </a:buClr>
              <a:buSzPts val="1400"/>
              <a:buFont typeface="Noto Sans Symbols"/>
              <a:buNone/>
            </a:pPr>
            <a:endParaRPr sz="2000">
              <a:solidFill>
                <a:srgbClr val="CC0000"/>
              </a:solidFill>
              <a:latin typeface="Times New Roman"/>
              <a:ea typeface="Times New Roman"/>
              <a:cs typeface="Times New Roman"/>
              <a:sym typeface="Times New Roman"/>
            </a:endParaRPr>
          </a:p>
        </p:txBody>
      </p:sp>
      <p:sp>
        <p:nvSpPr>
          <p:cNvPr id="790" name="Google Shape;790;p77"/>
          <p:cNvSpPr/>
          <p:nvPr/>
        </p:nvSpPr>
        <p:spPr>
          <a:xfrm>
            <a:off x="6553200" y="4800600"/>
            <a:ext cx="990600" cy="228600"/>
          </a:xfrm>
          <a:prstGeom prst="leftRightArrow">
            <a:avLst>
              <a:gd name="adj1" fmla="val 50000"/>
              <a:gd name="adj2" fmla="val 75693"/>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2"/>
              </a:buClr>
              <a:buSzPts val="1400"/>
              <a:buFont typeface="Noto Sans Symbols"/>
              <a:buNone/>
            </a:pPr>
            <a:endParaRPr sz="2000">
              <a:solidFill>
                <a:srgbClr val="CC0000"/>
              </a:solidFill>
              <a:latin typeface="Times New Roman"/>
              <a:ea typeface="Times New Roman"/>
              <a:cs typeface="Times New Roman"/>
              <a:sym typeface="Times New Roman"/>
            </a:endParaRPr>
          </a:p>
        </p:txBody>
      </p:sp>
      <p:sp>
        <p:nvSpPr>
          <p:cNvPr id="791" name="Google Shape;791;p77"/>
          <p:cNvSpPr/>
          <p:nvPr/>
        </p:nvSpPr>
        <p:spPr>
          <a:xfrm>
            <a:off x="6705600" y="4267200"/>
            <a:ext cx="914400" cy="914400"/>
          </a:xfrm>
          <a:prstGeom prst="ellipse">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792" name="Google Shape;792;p77"/>
          <p:cNvSpPr/>
          <p:nvPr/>
        </p:nvSpPr>
        <p:spPr>
          <a:xfrm>
            <a:off x="6400800" y="4114800"/>
            <a:ext cx="533400" cy="457200"/>
          </a:xfrm>
          <a:prstGeom prst="ellipse">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10" name="Google Shape;196;p32">
            <a:extLst>
              <a:ext uri="{FF2B5EF4-FFF2-40B4-BE49-F238E27FC236}">
                <a16:creationId xmlns:a16="http://schemas.microsoft.com/office/drawing/2014/main" id="{0E65009E-7D19-43B5-AE97-C13FB6BC4FDB}"/>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801" name="Google Shape;801;p78"/>
          <p:cNvSpPr txBox="1">
            <a:spLocks noGrp="1"/>
          </p:cNvSpPr>
          <p:nvPr>
            <p:ph type="title"/>
          </p:nvPr>
        </p:nvSpPr>
        <p:spPr>
          <a:xfrm>
            <a:off x="457200" y="305975"/>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600" b="1" dirty="0">
                <a:solidFill>
                  <a:srgbClr val="C00000"/>
                </a:solidFill>
              </a:rPr>
              <a:t>“Normal” Distribution Curve</a:t>
            </a:r>
            <a:endParaRPr sz="3600" b="1" dirty="0">
              <a:solidFill>
                <a:srgbClr val="C00000"/>
              </a:solidFill>
            </a:endParaRPr>
          </a:p>
        </p:txBody>
      </p:sp>
      <p:pic>
        <p:nvPicPr>
          <p:cNvPr id="802" name="Google Shape;802;p78" descr="normcurve"/>
          <p:cNvPicPr preferRelativeResize="0"/>
          <p:nvPr/>
        </p:nvPicPr>
        <p:blipFill rotWithShape="1">
          <a:blip r:embed="rId3">
            <a:alphaModFix/>
          </a:blip>
          <a:srcRect/>
          <a:stretch/>
        </p:blipFill>
        <p:spPr>
          <a:xfrm>
            <a:off x="838200" y="1447800"/>
            <a:ext cx="7543800" cy="4437063"/>
          </a:xfrm>
          <a:prstGeom prst="rect">
            <a:avLst/>
          </a:prstGeom>
          <a:noFill/>
          <a:ln>
            <a:noFill/>
          </a:ln>
        </p:spPr>
      </p:pic>
      <p:sp>
        <p:nvSpPr>
          <p:cNvPr id="803" name="Google Shape;803;p78"/>
          <p:cNvSpPr/>
          <p:nvPr/>
        </p:nvSpPr>
        <p:spPr>
          <a:xfrm>
            <a:off x="1905000" y="5029200"/>
            <a:ext cx="1214438" cy="485775"/>
          </a:xfrm>
          <a:prstGeom prst="leftRightArrow">
            <a:avLst>
              <a:gd name="adj1" fmla="val 50000"/>
              <a:gd name="adj2" fmla="val 5000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804" name="Google Shape;804;p78"/>
          <p:cNvSpPr/>
          <p:nvPr/>
        </p:nvSpPr>
        <p:spPr>
          <a:xfrm>
            <a:off x="1295400" y="4800600"/>
            <a:ext cx="990600" cy="228600"/>
          </a:xfrm>
          <a:prstGeom prst="leftRightArrow">
            <a:avLst>
              <a:gd name="adj1" fmla="val 50000"/>
              <a:gd name="adj2" fmla="val 75693"/>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2"/>
              </a:buClr>
              <a:buSzPts val="1400"/>
              <a:buFont typeface="Noto Sans Symbols"/>
              <a:buNone/>
            </a:pPr>
            <a:endParaRPr sz="2000">
              <a:solidFill>
                <a:srgbClr val="CC0000"/>
              </a:solidFill>
              <a:latin typeface="Times New Roman"/>
              <a:ea typeface="Times New Roman"/>
              <a:cs typeface="Times New Roman"/>
              <a:sym typeface="Times New Roman"/>
            </a:endParaRPr>
          </a:p>
        </p:txBody>
      </p:sp>
      <p:sp>
        <p:nvSpPr>
          <p:cNvPr id="805" name="Google Shape;805;p78"/>
          <p:cNvSpPr/>
          <p:nvPr/>
        </p:nvSpPr>
        <p:spPr>
          <a:xfrm>
            <a:off x="6553200" y="4800600"/>
            <a:ext cx="990600" cy="228600"/>
          </a:xfrm>
          <a:prstGeom prst="leftRightArrow">
            <a:avLst>
              <a:gd name="adj1" fmla="val 50000"/>
              <a:gd name="adj2" fmla="val 75693"/>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2"/>
              </a:buClr>
              <a:buSzPts val="1400"/>
              <a:buFont typeface="Noto Sans Symbols"/>
              <a:buNone/>
            </a:pPr>
            <a:endParaRPr sz="2000">
              <a:solidFill>
                <a:srgbClr val="CC0000"/>
              </a:solidFill>
              <a:latin typeface="Times New Roman"/>
              <a:ea typeface="Times New Roman"/>
              <a:cs typeface="Times New Roman"/>
              <a:sym typeface="Times New Roman"/>
            </a:endParaRPr>
          </a:p>
        </p:txBody>
      </p:sp>
      <p:sp>
        <p:nvSpPr>
          <p:cNvPr id="806" name="Google Shape;806;p78"/>
          <p:cNvSpPr/>
          <p:nvPr/>
        </p:nvSpPr>
        <p:spPr>
          <a:xfrm>
            <a:off x="3581400" y="4800600"/>
            <a:ext cx="1752600" cy="228600"/>
          </a:xfrm>
          <a:prstGeom prst="leftRightArrow">
            <a:avLst>
              <a:gd name="adj1" fmla="val 50000"/>
              <a:gd name="adj2" fmla="val 133918"/>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2"/>
              </a:buClr>
              <a:buSzPts val="1400"/>
              <a:buFont typeface="Noto Sans Symbols"/>
              <a:buNone/>
            </a:pPr>
            <a:endParaRPr sz="2000">
              <a:solidFill>
                <a:srgbClr val="CC0000"/>
              </a:solidFill>
              <a:latin typeface="Times New Roman"/>
              <a:ea typeface="Times New Roman"/>
              <a:cs typeface="Times New Roman"/>
              <a:sym typeface="Times New Roman"/>
            </a:endParaRPr>
          </a:p>
        </p:txBody>
      </p:sp>
      <p:sp>
        <p:nvSpPr>
          <p:cNvPr id="807" name="Google Shape;807;p78"/>
          <p:cNvSpPr/>
          <p:nvPr/>
        </p:nvSpPr>
        <p:spPr>
          <a:xfrm>
            <a:off x="4038600" y="4114800"/>
            <a:ext cx="762000" cy="381000"/>
          </a:xfrm>
          <a:prstGeom prst="ellipse">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10" name="Google Shape;196;p32">
            <a:extLst>
              <a:ext uri="{FF2B5EF4-FFF2-40B4-BE49-F238E27FC236}">
                <a16:creationId xmlns:a16="http://schemas.microsoft.com/office/drawing/2014/main" id="{C447E460-4562-418F-963F-63B3340C8FFC}"/>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6" name="Google Shape;816;p79"/>
          <p:cNvSpPr txBox="1">
            <a:spLocks noGrp="1"/>
          </p:cNvSpPr>
          <p:nvPr>
            <p:ph type="title"/>
          </p:nvPr>
        </p:nvSpPr>
        <p:spPr>
          <a:xfrm>
            <a:off x="457200" y="320045"/>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600" b="1" dirty="0">
                <a:solidFill>
                  <a:srgbClr val="C00000"/>
                </a:solidFill>
              </a:rPr>
              <a:t>“Normal” Distribution Curve</a:t>
            </a:r>
            <a:endParaRPr sz="3600" b="1" dirty="0">
              <a:solidFill>
                <a:srgbClr val="C00000"/>
              </a:solidFill>
            </a:endParaRPr>
          </a:p>
        </p:txBody>
      </p:sp>
      <p:pic>
        <p:nvPicPr>
          <p:cNvPr id="817" name="Google Shape;817;p79" descr="normcurve"/>
          <p:cNvPicPr preferRelativeResize="0"/>
          <p:nvPr/>
        </p:nvPicPr>
        <p:blipFill rotWithShape="1">
          <a:blip r:embed="rId3">
            <a:alphaModFix/>
          </a:blip>
          <a:srcRect/>
          <a:stretch/>
        </p:blipFill>
        <p:spPr>
          <a:xfrm>
            <a:off x="838200" y="1524000"/>
            <a:ext cx="7543800" cy="4437063"/>
          </a:xfrm>
          <a:prstGeom prst="rect">
            <a:avLst/>
          </a:prstGeom>
          <a:noFill/>
          <a:ln>
            <a:noFill/>
          </a:ln>
        </p:spPr>
      </p:pic>
      <p:sp>
        <p:nvSpPr>
          <p:cNvPr id="818" name="Google Shape;818;p79"/>
          <p:cNvSpPr/>
          <p:nvPr/>
        </p:nvSpPr>
        <p:spPr>
          <a:xfrm>
            <a:off x="1905000" y="5029200"/>
            <a:ext cx="1214438" cy="485775"/>
          </a:xfrm>
          <a:prstGeom prst="leftRightArrow">
            <a:avLst>
              <a:gd name="adj1" fmla="val 50000"/>
              <a:gd name="adj2" fmla="val 5000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819" name="Google Shape;819;p79"/>
          <p:cNvSpPr/>
          <p:nvPr/>
        </p:nvSpPr>
        <p:spPr>
          <a:xfrm>
            <a:off x="1295400" y="4800600"/>
            <a:ext cx="990600" cy="228600"/>
          </a:xfrm>
          <a:prstGeom prst="leftRightArrow">
            <a:avLst>
              <a:gd name="adj1" fmla="val 50000"/>
              <a:gd name="adj2" fmla="val 75693"/>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2"/>
              </a:buClr>
              <a:buSzPts val="1400"/>
              <a:buFont typeface="Noto Sans Symbols"/>
              <a:buNone/>
            </a:pPr>
            <a:endParaRPr sz="2000">
              <a:solidFill>
                <a:srgbClr val="CC0000"/>
              </a:solidFill>
              <a:latin typeface="Times New Roman"/>
              <a:ea typeface="Times New Roman"/>
              <a:cs typeface="Times New Roman"/>
              <a:sym typeface="Times New Roman"/>
            </a:endParaRPr>
          </a:p>
        </p:txBody>
      </p:sp>
      <p:sp>
        <p:nvSpPr>
          <p:cNvPr id="820" name="Google Shape;820;p79"/>
          <p:cNvSpPr/>
          <p:nvPr/>
        </p:nvSpPr>
        <p:spPr>
          <a:xfrm>
            <a:off x="6553200" y="4800600"/>
            <a:ext cx="990600" cy="228600"/>
          </a:xfrm>
          <a:prstGeom prst="leftRightArrow">
            <a:avLst>
              <a:gd name="adj1" fmla="val 50000"/>
              <a:gd name="adj2" fmla="val 75693"/>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2"/>
              </a:buClr>
              <a:buSzPts val="1400"/>
              <a:buFont typeface="Noto Sans Symbols"/>
              <a:buNone/>
            </a:pPr>
            <a:endParaRPr sz="2000">
              <a:solidFill>
                <a:srgbClr val="CC0000"/>
              </a:solidFill>
              <a:latin typeface="Times New Roman"/>
              <a:ea typeface="Times New Roman"/>
              <a:cs typeface="Times New Roman"/>
              <a:sym typeface="Times New Roman"/>
            </a:endParaRPr>
          </a:p>
        </p:txBody>
      </p:sp>
      <p:sp>
        <p:nvSpPr>
          <p:cNvPr id="821" name="Google Shape;821;p79"/>
          <p:cNvSpPr/>
          <p:nvPr/>
        </p:nvSpPr>
        <p:spPr>
          <a:xfrm>
            <a:off x="3581400" y="4876800"/>
            <a:ext cx="1676400" cy="228600"/>
          </a:xfrm>
          <a:prstGeom prst="leftRightArrow">
            <a:avLst>
              <a:gd name="adj1" fmla="val 50000"/>
              <a:gd name="adj2" fmla="val 128096"/>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2"/>
              </a:buClr>
              <a:buSzPts val="1400"/>
              <a:buFont typeface="Noto Sans Symbols"/>
              <a:buNone/>
            </a:pPr>
            <a:endParaRPr sz="2000">
              <a:solidFill>
                <a:srgbClr val="CC0000"/>
              </a:solidFill>
              <a:latin typeface="Times New Roman"/>
              <a:ea typeface="Times New Roman"/>
              <a:cs typeface="Times New Roman"/>
              <a:sym typeface="Times New Roman"/>
            </a:endParaRPr>
          </a:p>
        </p:txBody>
      </p:sp>
      <p:sp>
        <p:nvSpPr>
          <p:cNvPr id="822" name="Google Shape;822;p79"/>
          <p:cNvSpPr txBox="1"/>
          <p:nvPr/>
        </p:nvSpPr>
        <p:spPr>
          <a:xfrm>
            <a:off x="0" y="4114800"/>
            <a:ext cx="882650"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400"/>
              <a:buFont typeface="Noto Sans Symbols"/>
              <a:buNone/>
            </a:pPr>
            <a:r>
              <a:rPr lang="en-US" sz="2000" b="1">
                <a:solidFill>
                  <a:srgbClr val="CC0000"/>
                </a:solidFill>
                <a:latin typeface="Times New Roman"/>
                <a:ea typeface="Times New Roman"/>
                <a:cs typeface="Times New Roman"/>
                <a:sym typeface="Times New Roman"/>
              </a:rPr>
              <a:t>.00135</a:t>
            </a:r>
            <a:endParaRPr/>
          </a:p>
        </p:txBody>
      </p:sp>
      <p:sp>
        <p:nvSpPr>
          <p:cNvPr id="10" name="Google Shape;196;p32">
            <a:extLst>
              <a:ext uri="{FF2B5EF4-FFF2-40B4-BE49-F238E27FC236}">
                <a16:creationId xmlns:a16="http://schemas.microsoft.com/office/drawing/2014/main" id="{C202FE82-80FF-4BCF-90AF-75EF5AC6B59C}"/>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31" name="Google Shape;831;p80"/>
          <p:cNvSpPr txBox="1">
            <a:spLocks noGrp="1"/>
          </p:cNvSpPr>
          <p:nvPr>
            <p:ph type="title"/>
          </p:nvPr>
        </p:nvSpPr>
        <p:spPr>
          <a:xfrm>
            <a:off x="381000" y="469224"/>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600" b="1" dirty="0">
                <a:solidFill>
                  <a:srgbClr val="C00000"/>
                </a:solidFill>
              </a:rPr>
              <a:t>“Normal” Distribution Curve</a:t>
            </a:r>
            <a:endParaRPr sz="3600" b="1" dirty="0">
              <a:solidFill>
                <a:srgbClr val="C00000"/>
              </a:solidFill>
            </a:endParaRPr>
          </a:p>
        </p:txBody>
      </p:sp>
      <p:pic>
        <p:nvPicPr>
          <p:cNvPr id="832" name="Google Shape;832;p80" descr="normcurve"/>
          <p:cNvPicPr preferRelativeResize="0"/>
          <p:nvPr/>
        </p:nvPicPr>
        <p:blipFill rotWithShape="1">
          <a:blip r:embed="rId3">
            <a:alphaModFix/>
          </a:blip>
          <a:srcRect/>
          <a:stretch/>
        </p:blipFill>
        <p:spPr>
          <a:xfrm>
            <a:off x="990600" y="1600200"/>
            <a:ext cx="7543800" cy="4437063"/>
          </a:xfrm>
          <a:prstGeom prst="rect">
            <a:avLst/>
          </a:prstGeom>
          <a:noFill/>
          <a:ln>
            <a:noFill/>
          </a:ln>
        </p:spPr>
      </p:pic>
      <p:cxnSp>
        <p:nvCxnSpPr>
          <p:cNvPr id="833" name="Google Shape;833;p80"/>
          <p:cNvCxnSpPr/>
          <p:nvPr/>
        </p:nvCxnSpPr>
        <p:spPr>
          <a:xfrm>
            <a:off x="1371600" y="1295400"/>
            <a:ext cx="0" cy="4648200"/>
          </a:xfrm>
          <a:prstGeom prst="straightConnector1">
            <a:avLst/>
          </a:prstGeom>
          <a:noFill/>
          <a:ln w="38100" cap="flat" cmpd="sng">
            <a:solidFill>
              <a:schemeClr val="dk1"/>
            </a:solidFill>
            <a:prstDash val="dash"/>
            <a:round/>
            <a:headEnd type="none" w="med" len="med"/>
            <a:tailEnd type="none" w="med" len="med"/>
          </a:ln>
        </p:spPr>
      </p:cxnSp>
      <p:cxnSp>
        <p:nvCxnSpPr>
          <p:cNvPr id="834" name="Google Shape;834;p80"/>
          <p:cNvCxnSpPr/>
          <p:nvPr/>
        </p:nvCxnSpPr>
        <p:spPr>
          <a:xfrm>
            <a:off x="7772400" y="1295400"/>
            <a:ext cx="0" cy="4724400"/>
          </a:xfrm>
          <a:prstGeom prst="straightConnector1">
            <a:avLst/>
          </a:prstGeom>
          <a:noFill/>
          <a:ln w="38100" cap="flat" cmpd="sng">
            <a:solidFill>
              <a:schemeClr val="dk1"/>
            </a:solidFill>
            <a:prstDash val="dash"/>
            <a:round/>
            <a:headEnd type="none" w="med" len="med"/>
            <a:tailEnd type="none" w="med" len="med"/>
          </a:ln>
        </p:spPr>
      </p:cxnSp>
      <p:sp>
        <p:nvSpPr>
          <p:cNvPr id="835" name="Google Shape;835;p80"/>
          <p:cNvSpPr txBox="1"/>
          <p:nvPr/>
        </p:nvSpPr>
        <p:spPr>
          <a:xfrm>
            <a:off x="1295400" y="1981200"/>
            <a:ext cx="7162800" cy="76200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b="1">
                <a:solidFill>
                  <a:srgbClr val="0000CC"/>
                </a:solidFill>
                <a:latin typeface="Times New Roman"/>
                <a:ea typeface="Times New Roman"/>
                <a:cs typeface="Times New Roman"/>
                <a:sym typeface="Times New Roman"/>
              </a:rPr>
              <a:t> - - - - - - - - - - - - - - - COMMON - - - - - - - - - - - - - - -       		            CAUSES</a:t>
            </a:r>
            <a:endParaRPr/>
          </a:p>
        </p:txBody>
      </p:sp>
      <p:sp>
        <p:nvSpPr>
          <p:cNvPr id="836" name="Google Shape;836;p80"/>
          <p:cNvSpPr txBox="1"/>
          <p:nvPr/>
        </p:nvSpPr>
        <p:spPr>
          <a:xfrm>
            <a:off x="0" y="2286000"/>
            <a:ext cx="1393825" cy="828675"/>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SPECIAL</a:t>
            </a:r>
            <a:endParaRPr/>
          </a:p>
          <a:p>
            <a:pPr marL="457200" marR="0" lvl="0" indent="-457200" algn="l" rtl="0">
              <a:spcBef>
                <a:spcPts val="44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 CAUSE</a:t>
            </a:r>
            <a:endParaRPr/>
          </a:p>
        </p:txBody>
      </p:sp>
      <p:sp>
        <p:nvSpPr>
          <p:cNvPr id="837" name="Google Shape;837;p80"/>
          <p:cNvSpPr txBox="1"/>
          <p:nvPr/>
        </p:nvSpPr>
        <p:spPr>
          <a:xfrm>
            <a:off x="7750175" y="2209800"/>
            <a:ext cx="1393825" cy="828675"/>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SPECIAL</a:t>
            </a:r>
            <a:endParaRPr/>
          </a:p>
          <a:p>
            <a:pPr marL="457200" marR="0" lvl="0" indent="-457200" algn="l" rtl="0">
              <a:spcBef>
                <a:spcPts val="44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 CAUSE</a:t>
            </a:r>
            <a:endParaRPr/>
          </a:p>
        </p:txBody>
      </p:sp>
      <p:sp>
        <p:nvSpPr>
          <p:cNvPr id="838" name="Google Shape;838;p80"/>
          <p:cNvSpPr/>
          <p:nvPr/>
        </p:nvSpPr>
        <p:spPr>
          <a:xfrm>
            <a:off x="5334000" y="3657600"/>
            <a:ext cx="685800" cy="304800"/>
          </a:xfrm>
          <a:prstGeom prst="rect">
            <a:avLst/>
          </a:prstGeom>
          <a:noFill/>
          <a:ln w="38100" cap="flat" cmpd="sng">
            <a:solidFill>
              <a:srgbClr val="0000C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cxnSp>
        <p:nvCxnSpPr>
          <p:cNvPr id="839" name="Google Shape;839;p80"/>
          <p:cNvCxnSpPr/>
          <p:nvPr/>
        </p:nvCxnSpPr>
        <p:spPr>
          <a:xfrm>
            <a:off x="2971800" y="3810000"/>
            <a:ext cx="2362200" cy="0"/>
          </a:xfrm>
          <a:prstGeom prst="straightConnector1">
            <a:avLst/>
          </a:prstGeom>
          <a:noFill/>
          <a:ln w="9525" cap="flat" cmpd="sng">
            <a:solidFill>
              <a:srgbClr val="0000CC"/>
            </a:solidFill>
            <a:prstDash val="solid"/>
            <a:round/>
            <a:headEnd type="none" w="med" len="med"/>
            <a:tailEnd type="triangle" w="med" len="med"/>
          </a:ln>
        </p:spPr>
      </p:cxnSp>
      <p:cxnSp>
        <p:nvCxnSpPr>
          <p:cNvPr id="840" name="Google Shape;840;p80"/>
          <p:cNvCxnSpPr/>
          <p:nvPr/>
        </p:nvCxnSpPr>
        <p:spPr>
          <a:xfrm>
            <a:off x="3200400" y="3124200"/>
            <a:ext cx="685800" cy="685800"/>
          </a:xfrm>
          <a:prstGeom prst="straightConnector1">
            <a:avLst/>
          </a:prstGeom>
          <a:noFill/>
          <a:ln w="9525" cap="flat" cmpd="sng">
            <a:solidFill>
              <a:srgbClr val="0000CC"/>
            </a:solidFill>
            <a:prstDash val="solid"/>
            <a:round/>
            <a:headEnd type="none" w="med" len="med"/>
            <a:tailEnd type="triangle" w="med" len="med"/>
          </a:ln>
        </p:spPr>
      </p:cxnSp>
      <p:cxnSp>
        <p:nvCxnSpPr>
          <p:cNvPr id="841" name="Google Shape;841;p80"/>
          <p:cNvCxnSpPr/>
          <p:nvPr/>
        </p:nvCxnSpPr>
        <p:spPr>
          <a:xfrm>
            <a:off x="4114800" y="3124200"/>
            <a:ext cx="762000" cy="685800"/>
          </a:xfrm>
          <a:prstGeom prst="straightConnector1">
            <a:avLst/>
          </a:prstGeom>
          <a:noFill/>
          <a:ln w="9525" cap="flat" cmpd="sng">
            <a:solidFill>
              <a:srgbClr val="0000CC"/>
            </a:solidFill>
            <a:prstDash val="solid"/>
            <a:round/>
            <a:headEnd type="none" w="med" len="med"/>
            <a:tailEnd type="triangle" w="med" len="med"/>
          </a:ln>
        </p:spPr>
      </p:cxnSp>
      <p:cxnSp>
        <p:nvCxnSpPr>
          <p:cNvPr id="842" name="Google Shape;842;p80"/>
          <p:cNvCxnSpPr/>
          <p:nvPr/>
        </p:nvCxnSpPr>
        <p:spPr>
          <a:xfrm rot="10800000" flipH="1">
            <a:off x="3200400" y="3810000"/>
            <a:ext cx="762000" cy="838200"/>
          </a:xfrm>
          <a:prstGeom prst="straightConnector1">
            <a:avLst/>
          </a:prstGeom>
          <a:noFill/>
          <a:ln w="9525" cap="flat" cmpd="sng">
            <a:solidFill>
              <a:srgbClr val="0000CC"/>
            </a:solidFill>
            <a:prstDash val="solid"/>
            <a:round/>
            <a:headEnd type="none" w="med" len="med"/>
            <a:tailEnd type="triangle" w="med" len="med"/>
          </a:ln>
        </p:spPr>
      </p:cxnSp>
      <p:cxnSp>
        <p:nvCxnSpPr>
          <p:cNvPr id="843" name="Google Shape;843;p80"/>
          <p:cNvCxnSpPr/>
          <p:nvPr/>
        </p:nvCxnSpPr>
        <p:spPr>
          <a:xfrm rot="10800000" flipH="1">
            <a:off x="4191000" y="3810000"/>
            <a:ext cx="762000" cy="838200"/>
          </a:xfrm>
          <a:prstGeom prst="straightConnector1">
            <a:avLst/>
          </a:prstGeom>
          <a:noFill/>
          <a:ln w="9525" cap="flat" cmpd="sng">
            <a:solidFill>
              <a:srgbClr val="0000CC"/>
            </a:solidFill>
            <a:prstDash val="solid"/>
            <a:round/>
            <a:headEnd type="none" w="med" len="med"/>
            <a:tailEnd type="triangle" w="med" len="med"/>
          </a:ln>
        </p:spPr>
      </p:cxnSp>
      <p:cxnSp>
        <p:nvCxnSpPr>
          <p:cNvPr id="844" name="Google Shape;844;p80"/>
          <p:cNvCxnSpPr/>
          <p:nvPr/>
        </p:nvCxnSpPr>
        <p:spPr>
          <a:xfrm>
            <a:off x="6019800" y="3810000"/>
            <a:ext cx="533400" cy="0"/>
          </a:xfrm>
          <a:prstGeom prst="straightConnector1">
            <a:avLst/>
          </a:prstGeom>
          <a:noFill/>
          <a:ln w="9525" cap="flat" cmpd="sng">
            <a:solidFill>
              <a:srgbClr val="0000CC"/>
            </a:solidFill>
            <a:prstDash val="solid"/>
            <a:round/>
            <a:headEnd type="none" w="med" len="med"/>
            <a:tailEnd type="triangle" w="med" len="med"/>
          </a:ln>
        </p:spPr>
      </p:cxnSp>
      <p:sp>
        <p:nvSpPr>
          <p:cNvPr id="845" name="Google Shape;845;p80"/>
          <p:cNvSpPr txBox="1"/>
          <p:nvPr/>
        </p:nvSpPr>
        <p:spPr>
          <a:xfrm>
            <a:off x="3869785" y="5534464"/>
            <a:ext cx="838197"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3200" b="1" dirty="0">
                <a:solidFill>
                  <a:srgbClr val="CC0000"/>
                </a:solidFill>
                <a:latin typeface="Times New Roman"/>
                <a:ea typeface="Times New Roman"/>
                <a:cs typeface="Times New Roman"/>
                <a:sym typeface="Times New Roman"/>
              </a:rPr>
              <a:t>100</a:t>
            </a:r>
            <a:endParaRPr sz="3200" dirty="0"/>
          </a:p>
        </p:txBody>
      </p:sp>
      <p:sp>
        <p:nvSpPr>
          <p:cNvPr id="18" name="Google Shape;196;p32">
            <a:extLst>
              <a:ext uri="{FF2B5EF4-FFF2-40B4-BE49-F238E27FC236}">
                <a16:creationId xmlns:a16="http://schemas.microsoft.com/office/drawing/2014/main" id="{A6A0A124-4054-4DDC-A865-2FD0AA298592}"/>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4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3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4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36">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36">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37">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3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4" name="Google Shape;854;p81"/>
          <p:cNvSpPr txBox="1">
            <a:spLocks noGrp="1"/>
          </p:cNvSpPr>
          <p:nvPr>
            <p:ph type="title"/>
          </p:nvPr>
        </p:nvSpPr>
        <p:spPr>
          <a:xfrm>
            <a:off x="381000" y="348914"/>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600" b="1" dirty="0">
                <a:solidFill>
                  <a:srgbClr val="C00000"/>
                </a:solidFill>
              </a:rPr>
              <a:t>“Normal” Distribution Curve</a:t>
            </a:r>
            <a:endParaRPr sz="3600" b="1" dirty="0">
              <a:solidFill>
                <a:srgbClr val="C00000"/>
              </a:solidFill>
            </a:endParaRPr>
          </a:p>
        </p:txBody>
      </p:sp>
      <p:pic>
        <p:nvPicPr>
          <p:cNvPr id="855" name="Google Shape;855;p81" descr="normcurve"/>
          <p:cNvPicPr preferRelativeResize="0"/>
          <p:nvPr/>
        </p:nvPicPr>
        <p:blipFill rotWithShape="1">
          <a:blip r:embed="rId3">
            <a:alphaModFix/>
          </a:blip>
          <a:srcRect/>
          <a:stretch/>
        </p:blipFill>
        <p:spPr>
          <a:xfrm>
            <a:off x="990600" y="1600200"/>
            <a:ext cx="7543800" cy="4437063"/>
          </a:xfrm>
          <a:prstGeom prst="rect">
            <a:avLst/>
          </a:prstGeom>
          <a:noFill/>
          <a:ln>
            <a:noFill/>
          </a:ln>
        </p:spPr>
      </p:pic>
      <p:cxnSp>
        <p:nvCxnSpPr>
          <p:cNvPr id="856" name="Google Shape;856;p81"/>
          <p:cNvCxnSpPr/>
          <p:nvPr/>
        </p:nvCxnSpPr>
        <p:spPr>
          <a:xfrm>
            <a:off x="1371600" y="1295400"/>
            <a:ext cx="0" cy="4648200"/>
          </a:xfrm>
          <a:prstGeom prst="straightConnector1">
            <a:avLst/>
          </a:prstGeom>
          <a:noFill/>
          <a:ln w="38100" cap="flat" cmpd="sng">
            <a:solidFill>
              <a:schemeClr val="dk1"/>
            </a:solidFill>
            <a:prstDash val="dash"/>
            <a:round/>
            <a:headEnd type="none" w="med" len="med"/>
            <a:tailEnd type="none" w="med" len="med"/>
          </a:ln>
        </p:spPr>
      </p:cxnSp>
      <p:cxnSp>
        <p:nvCxnSpPr>
          <p:cNvPr id="857" name="Google Shape;857;p81"/>
          <p:cNvCxnSpPr/>
          <p:nvPr/>
        </p:nvCxnSpPr>
        <p:spPr>
          <a:xfrm>
            <a:off x="7772400" y="1295400"/>
            <a:ext cx="0" cy="4724400"/>
          </a:xfrm>
          <a:prstGeom prst="straightConnector1">
            <a:avLst/>
          </a:prstGeom>
          <a:noFill/>
          <a:ln w="38100" cap="flat" cmpd="sng">
            <a:solidFill>
              <a:schemeClr val="dk1"/>
            </a:solidFill>
            <a:prstDash val="dash"/>
            <a:round/>
            <a:headEnd type="none" w="med" len="med"/>
            <a:tailEnd type="none" w="med" len="med"/>
          </a:ln>
        </p:spPr>
      </p:cxnSp>
      <p:sp>
        <p:nvSpPr>
          <p:cNvPr id="858" name="Google Shape;858;p81"/>
          <p:cNvSpPr txBox="1"/>
          <p:nvPr/>
        </p:nvSpPr>
        <p:spPr>
          <a:xfrm>
            <a:off x="3200400" y="1981200"/>
            <a:ext cx="2819400" cy="828675"/>
          </a:xfrm>
          <a:prstGeom prst="rect">
            <a:avLst/>
          </a:prstGeom>
          <a:noFill/>
          <a:ln>
            <a:noFill/>
          </a:ln>
        </p:spPr>
        <p:txBody>
          <a:bodyPr spcFirstLastPara="1" wrap="square" lIns="91425" tIns="45700" rIns="91425" bIns="45700" anchor="t" anchorCtr="0">
            <a:noAutofit/>
          </a:bodyPr>
          <a:lstStyle/>
          <a:p>
            <a:pPr marL="457200" marR="0" lvl="0" indent="-457200" algn="ctr" rtl="0">
              <a:spcBef>
                <a:spcPts val="0"/>
              </a:spcBef>
              <a:spcAft>
                <a:spcPts val="0"/>
              </a:spcAft>
              <a:buClr>
                <a:schemeClr val="lt2"/>
              </a:buClr>
              <a:buSzPts val="1540"/>
              <a:buFont typeface="Noto Sans Symbols"/>
              <a:buNone/>
            </a:pPr>
            <a:r>
              <a:rPr lang="en-US" sz="2200" b="1">
                <a:solidFill>
                  <a:srgbClr val="0000CC"/>
                </a:solidFill>
                <a:latin typeface="Times New Roman"/>
                <a:ea typeface="Times New Roman"/>
                <a:cs typeface="Times New Roman"/>
                <a:sym typeface="Times New Roman"/>
              </a:rPr>
              <a:t>COMMON </a:t>
            </a:r>
            <a:endParaRPr/>
          </a:p>
          <a:p>
            <a:pPr marL="457200" marR="0" lvl="0" indent="-457200" algn="ctr" rtl="0">
              <a:spcBef>
                <a:spcPts val="440"/>
              </a:spcBef>
              <a:spcAft>
                <a:spcPts val="0"/>
              </a:spcAft>
              <a:buClr>
                <a:schemeClr val="lt2"/>
              </a:buClr>
              <a:buSzPts val="1540"/>
              <a:buFont typeface="Noto Sans Symbols"/>
              <a:buNone/>
            </a:pPr>
            <a:r>
              <a:rPr lang="en-US" sz="2200" b="1">
                <a:solidFill>
                  <a:srgbClr val="0000CC"/>
                </a:solidFill>
                <a:latin typeface="Times New Roman"/>
                <a:ea typeface="Times New Roman"/>
                <a:cs typeface="Times New Roman"/>
                <a:sym typeface="Times New Roman"/>
              </a:rPr>
              <a:t>CAUSES</a:t>
            </a:r>
            <a:endParaRPr/>
          </a:p>
        </p:txBody>
      </p:sp>
      <p:cxnSp>
        <p:nvCxnSpPr>
          <p:cNvPr id="859" name="Google Shape;859;p81"/>
          <p:cNvCxnSpPr/>
          <p:nvPr/>
        </p:nvCxnSpPr>
        <p:spPr>
          <a:xfrm>
            <a:off x="5334000" y="2514600"/>
            <a:ext cx="2438400" cy="0"/>
          </a:xfrm>
          <a:prstGeom prst="straightConnector1">
            <a:avLst/>
          </a:prstGeom>
          <a:noFill/>
          <a:ln w="9525" cap="flat" cmpd="sng">
            <a:solidFill>
              <a:srgbClr val="0000CC"/>
            </a:solidFill>
            <a:prstDash val="solid"/>
            <a:round/>
            <a:headEnd type="oval" w="med" len="med"/>
            <a:tailEnd type="triangle" w="med" len="med"/>
          </a:ln>
        </p:spPr>
      </p:cxnSp>
      <p:cxnSp>
        <p:nvCxnSpPr>
          <p:cNvPr id="860" name="Google Shape;860;p81"/>
          <p:cNvCxnSpPr/>
          <p:nvPr/>
        </p:nvCxnSpPr>
        <p:spPr>
          <a:xfrm rot="10800000">
            <a:off x="1371600" y="2514600"/>
            <a:ext cx="2590800" cy="0"/>
          </a:xfrm>
          <a:prstGeom prst="straightConnector1">
            <a:avLst/>
          </a:prstGeom>
          <a:noFill/>
          <a:ln w="9525" cap="flat" cmpd="sng">
            <a:solidFill>
              <a:srgbClr val="0000CC"/>
            </a:solidFill>
            <a:prstDash val="solid"/>
            <a:round/>
            <a:headEnd type="oval" w="med" len="med"/>
            <a:tailEnd type="triangle" w="med" len="med"/>
          </a:ln>
        </p:spPr>
      </p:cxnSp>
      <p:sp>
        <p:nvSpPr>
          <p:cNvPr id="861" name="Google Shape;861;p81"/>
          <p:cNvSpPr txBox="1"/>
          <p:nvPr/>
        </p:nvSpPr>
        <p:spPr>
          <a:xfrm>
            <a:off x="0" y="2286000"/>
            <a:ext cx="1393825" cy="828675"/>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SPECIAL</a:t>
            </a:r>
            <a:endParaRPr/>
          </a:p>
          <a:p>
            <a:pPr marL="457200" marR="0" lvl="0" indent="-457200" algn="l" rtl="0">
              <a:spcBef>
                <a:spcPts val="44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 CAUSE</a:t>
            </a:r>
            <a:endParaRPr/>
          </a:p>
        </p:txBody>
      </p:sp>
      <p:sp>
        <p:nvSpPr>
          <p:cNvPr id="862" name="Google Shape;862;p81"/>
          <p:cNvSpPr txBox="1"/>
          <p:nvPr/>
        </p:nvSpPr>
        <p:spPr>
          <a:xfrm>
            <a:off x="7750175" y="2209800"/>
            <a:ext cx="1393825" cy="828675"/>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SPECIAL</a:t>
            </a:r>
            <a:endParaRPr/>
          </a:p>
          <a:p>
            <a:pPr marL="457200" marR="0" lvl="0" indent="-457200" algn="l" rtl="0">
              <a:spcBef>
                <a:spcPts val="44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 CAUSE</a:t>
            </a:r>
            <a:endParaRPr/>
          </a:p>
        </p:txBody>
      </p:sp>
      <p:sp>
        <p:nvSpPr>
          <p:cNvPr id="863" name="Google Shape;863;p81"/>
          <p:cNvSpPr/>
          <p:nvPr/>
        </p:nvSpPr>
        <p:spPr>
          <a:xfrm>
            <a:off x="5334000" y="3657600"/>
            <a:ext cx="685800" cy="304800"/>
          </a:xfrm>
          <a:prstGeom prst="rect">
            <a:avLst/>
          </a:prstGeom>
          <a:noFill/>
          <a:ln w="38100" cap="flat" cmpd="sng">
            <a:solidFill>
              <a:srgbClr val="0000C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cxnSp>
        <p:nvCxnSpPr>
          <p:cNvPr id="864" name="Google Shape;864;p81"/>
          <p:cNvCxnSpPr/>
          <p:nvPr/>
        </p:nvCxnSpPr>
        <p:spPr>
          <a:xfrm>
            <a:off x="2971800" y="3810000"/>
            <a:ext cx="2362200" cy="0"/>
          </a:xfrm>
          <a:prstGeom prst="straightConnector1">
            <a:avLst/>
          </a:prstGeom>
          <a:noFill/>
          <a:ln w="9525" cap="flat" cmpd="sng">
            <a:solidFill>
              <a:srgbClr val="0000CC"/>
            </a:solidFill>
            <a:prstDash val="solid"/>
            <a:round/>
            <a:headEnd type="none" w="med" len="med"/>
            <a:tailEnd type="triangle" w="med" len="med"/>
          </a:ln>
        </p:spPr>
      </p:cxnSp>
      <p:cxnSp>
        <p:nvCxnSpPr>
          <p:cNvPr id="865" name="Google Shape;865;p81"/>
          <p:cNvCxnSpPr/>
          <p:nvPr/>
        </p:nvCxnSpPr>
        <p:spPr>
          <a:xfrm>
            <a:off x="3200400" y="3124200"/>
            <a:ext cx="685800" cy="685800"/>
          </a:xfrm>
          <a:prstGeom prst="straightConnector1">
            <a:avLst/>
          </a:prstGeom>
          <a:noFill/>
          <a:ln w="9525" cap="flat" cmpd="sng">
            <a:solidFill>
              <a:srgbClr val="0000CC"/>
            </a:solidFill>
            <a:prstDash val="solid"/>
            <a:round/>
            <a:headEnd type="none" w="med" len="med"/>
            <a:tailEnd type="triangle" w="med" len="med"/>
          </a:ln>
        </p:spPr>
      </p:cxnSp>
      <p:cxnSp>
        <p:nvCxnSpPr>
          <p:cNvPr id="866" name="Google Shape;866;p81"/>
          <p:cNvCxnSpPr/>
          <p:nvPr/>
        </p:nvCxnSpPr>
        <p:spPr>
          <a:xfrm>
            <a:off x="4114800" y="3124200"/>
            <a:ext cx="762000" cy="685800"/>
          </a:xfrm>
          <a:prstGeom prst="straightConnector1">
            <a:avLst/>
          </a:prstGeom>
          <a:noFill/>
          <a:ln w="9525" cap="flat" cmpd="sng">
            <a:solidFill>
              <a:srgbClr val="0000CC"/>
            </a:solidFill>
            <a:prstDash val="solid"/>
            <a:round/>
            <a:headEnd type="none" w="med" len="med"/>
            <a:tailEnd type="triangle" w="med" len="med"/>
          </a:ln>
        </p:spPr>
      </p:cxnSp>
      <p:cxnSp>
        <p:nvCxnSpPr>
          <p:cNvPr id="867" name="Google Shape;867;p81"/>
          <p:cNvCxnSpPr/>
          <p:nvPr/>
        </p:nvCxnSpPr>
        <p:spPr>
          <a:xfrm rot="10800000" flipH="1">
            <a:off x="3200400" y="3810000"/>
            <a:ext cx="762000" cy="838200"/>
          </a:xfrm>
          <a:prstGeom prst="straightConnector1">
            <a:avLst/>
          </a:prstGeom>
          <a:noFill/>
          <a:ln w="9525" cap="flat" cmpd="sng">
            <a:solidFill>
              <a:srgbClr val="0000CC"/>
            </a:solidFill>
            <a:prstDash val="solid"/>
            <a:round/>
            <a:headEnd type="none" w="med" len="med"/>
            <a:tailEnd type="triangle" w="med" len="med"/>
          </a:ln>
        </p:spPr>
      </p:cxnSp>
      <p:cxnSp>
        <p:nvCxnSpPr>
          <p:cNvPr id="868" name="Google Shape;868;p81"/>
          <p:cNvCxnSpPr/>
          <p:nvPr/>
        </p:nvCxnSpPr>
        <p:spPr>
          <a:xfrm rot="10800000" flipH="1">
            <a:off x="4191000" y="3810000"/>
            <a:ext cx="762000" cy="838200"/>
          </a:xfrm>
          <a:prstGeom prst="straightConnector1">
            <a:avLst/>
          </a:prstGeom>
          <a:noFill/>
          <a:ln w="9525" cap="flat" cmpd="sng">
            <a:solidFill>
              <a:srgbClr val="0000CC"/>
            </a:solidFill>
            <a:prstDash val="solid"/>
            <a:round/>
            <a:headEnd type="none" w="med" len="med"/>
            <a:tailEnd type="triangle" w="med" len="med"/>
          </a:ln>
        </p:spPr>
      </p:cxnSp>
      <p:cxnSp>
        <p:nvCxnSpPr>
          <p:cNvPr id="869" name="Google Shape;869;p81"/>
          <p:cNvCxnSpPr/>
          <p:nvPr/>
        </p:nvCxnSpPr>
        <p:spPr>
          <a:xfrm>
            <a:off x="6019800" y="3810000"/>
            <a:ext cx="533400" cy="0"/>
          </a:xfrm>
          <a:prstGeom prst="straightConnector1">
            <a:avLst/>
          </a:prstGeom>
          <a:noFill/>
          <a:ln w="9525" cap="flat" cmpd="sng">
            <a:solidFill>
              <a:srgbClr val="0000CC"/>
            </a:solidFill>
            <a:prstDash val="solid"/>
            <a:round/>
            <a:headEnd type="none" w="med" len="med"/>
            <a:tailEnd type="triangle" w="med" len="med"/>
          </a:ln>
        </p:spPr>
      </p:cxnSp>
      <p:sp>
        <p:nvSpPr>
          <p:cNvPr id="870" name="Google Shape;870;p81"/>
          <p:cNvSpPr txBox="1"/>
          <p:nvPr/>
        </p:nvSpPr>
        <p:spPr>
          <a:xfrm>
            <a:off x="1371600" y="4560888"/>
            <a:ext cx="6553200" cy="519112"/>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960"/>
              <a:buFont typeface="Noto Sans Symbols"/>
              <a:buNone/>
            </a:pPr>
            <a:r>
              <a:rPr lang="en-US" sz="2800" b="1">
                <a:solidFill>
                  <a:srgbClr val="0000CC"/>
                </a:solidFill>
                <a:latin typeface="Times New Roman"/>
                <a:ea typeface="Times New Roman"/>
                <a:cs typeface="Times New Roman"/>
                <a:sym typeface="Times New Roman"/>
              </a:rPr>
              <a:t>2                     DICE ROLLS		     12</a:t>
            </a:r>
            <a:endParaRPr/>
          </a:p>
        </p:txBody>
      </p:sp>
      <p:cxnSp>
        <p:nvCxnSpPr>
          <p:cNvPr id="871" name="Google Shape;871;p81"/>
          <p:cNvCxnSpPr/>
          <p:nvPr/>
        </p:nvCxnSpPr>
        <p:spPr>
          <a:xfrm>
            <a:off x="1676400" y="4800600"/>
            <a:ext cx="1828800" cy="0"/>
          </a:xfrm>
          <a:prstGeom prst="straightConnector1">
            <a:avLst/>
          </a:prstGeom>
          <a:noFill/>
          <a:ln w="9525" cap="flat" cmpd="sng">
            <a:solidFill>
              <a:srgbClr val="0000CC"/>
            </a:solidFill>
            <a:prstDash val="solid"/>
            <a:round/>
            <a:headEnd type="triangle" w="med" len="med"/>
            <a:tailEnd type="none" w="med" len="med"/>
          </a:ln>
        </p:spPr>
      </p:cxnSp>
      <p:cxnSp>
        <p:nvCxnSpPr>
          <p:cNvPr id="872" name="Google Shape;872;p81"/>
          <p:cNvCxnSpPr/>
          <p:nvPr/>
        </p:nvCxnSpPr>
        <p:spPr>
          <a:xfrm>
            <a:off x="5715000" y="4800600"/>
            <a:ext cx="1676400" cy="0"/>
          </a:xfrm>
          <a:prstGeom prst="straightConnector1">
            <a:avLst/>
          </a:prstGeom>
          <a:noFill/>
          <a:ln w="9525" cap="flat" cmpd="sng">
            <a:solidFill>
              <a:srgbClr val="0000CC"/>
            </a:solidFill>
            <a:prstDash val="solid"/>
            <a:round/>
            <a:headEnd type="none" w="med" len="med"/>
            <a:tailEnd type="triangle" w="med" len="med"/>
          </a:ln>
        </p:spPr>
      </p:cxnSp>
      <p:sp>
        <p:nvSpPr>
          <p:cNvPr id="25" name="Google Shape;845;p80">
            <a:extLst>
              <a:ext uri="{FF2B5EF4-FFF2-40B4-BE49-F238E27FC236}">
                <a16:creationId xmlns:a16="http://schemas.microsoft.com/office/drawing/2014/main" id="{C2CB441D-C5F2-49F8-9AE9-9E12349E9056}"/>
              </a:ext>
            </a:extLst>
          </p:cNvPr>
          <p:cNvSpPr txBox="1"/>
          <p:nvPr/>
        </p:nvSpPr>
        <p:spPr>
          <a:xfrm>
            <a:off x="3869785" y="5534464"/>
            <a:ext cx="838197"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3200" b="1" dirty="0">
                <a:solidFill>
                  <a:srgbClr val="CC0000"/>
                </a:solidFill>
                <a:latin typeface="Times New Roman"/>
                <a:ea typeface="Times New Roman"/>
                <a:cs typeface="Times New Roman"/>
                <a:sym typeface="Times New Roman"/>
              </a:rPr>
              <a:t>100</a:t>
            </a:r>
            <a:endParaRPr sz="3200" dirty="0"/>
          </a:p>
        </p:txBody>
      </p:sp>
      <p:sp>
        <p:nvSpPr>
          <p:cNvPr id="23" name="Google Shape;196;p32">
            <a:extLst>
              <a:ext uri="{FF2B5EF4-FFF2-40B4-BE49-F238E27FC236}">
                <a16:creationId xmlns:a16="http://schemas.microsoft.com/office/drawing/2014/main" id="{FACD1E6D-DD37-4FB0-8042-82538D578F0B}"/>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2" name="Google Shape;882;p82"/>
          <p:cNvSpPr txBox="1">
            <a:spLocks noGrp="1"/>
          </p:cNvSpPr>
          <p:nvPr>
            <p:ph type="title"/>
          </p:nvPr>
        </p:nvSpPr>
        <p:spPr>
          <a:xfrm>
            <a:off x="381000" y="296774"/>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600" b="1" dirty="0">
                <a:solidFill>
                  <a:srgbClr val="C00000"/>
                </a:solidFill>
              </a:rPr>
              <a:t>“Normal” Distribution Curve</a:t>
            </a:r>
            <a:endParaRPr sz="3600" b="1" dirty="0">
              <a:solidFill>
                <a:srgbClr val="C00000"/>
              </a:solidFill>
            </a:endParaRPr>
          </a:p>
        </p:txBody>
      </p:sp>
      <p:pic>
        <p:nvPicPr>
          <p:cNvPr id="883" name="Google Shape;883;p82" descr="normcurve"/>
          <p:cNvPicPr preferRelativeResize="0"/>
          <p:nvPr/>
        </p:nvPicPr>
        <p:blipFill rotWithShape="1">
          <a:blip r:embed="rId3">
            <a:alphaModFix/>
          </a:blip>
          <a:srcRect/>
          <a:stretch/>
        </p:blipFill>
        <p:spPr>
          <a:xfrm>
            <a:off x="990600" y="1600200"/>
            <a:ext cx="7543800" cy="4437063"/>
          </a:xfrm>
          <a:prstGeom prst="rect">
            <a:avLst/>
          </a:prstGeom>
          <a:noFill/>
          <a:ln>
            <a:noFill/>
          </a:ln>
        </p:spPr>
      </p:pic>
      <p:cxnSp>
        <p:nvCxnSpPr>
          <p:cNvPr id="884" name="Google Shape;884;p82"/>
          <p:cNvCxnSpPr/>
          <p:nvPr/>
        </p:nvCxnSpPr>
        <p:spPr>
          <a:xfrm>
            <a:off x="1371600" y="1295400"/>
            <a:ext cx="0" cy="4648200"/>
          </a:xfrm>
          <a:prstGeom prst="straightConnector1">
            <a:avLst/>
          </a:prstGeom>
          <a:noFill/>
          <a:ln w="38100" cap="flat" cmpd="sng">
            <a:solidFill>
              <a:schemeClr val="dk1"/>
            </a:solidFill>
            <a:prstDash val="dash"/>
            <a:round/>
            <a:headEnd type="none" w="med" len="med"/>
            <a:tailEnd type="none" w="med" len="med"/>
          </a:ln>
        </p:spPr>
      </p:cxnSp>
      <p:cxnSp>
        <p:nvCxnSpPr>
          <p:cNvPr id="885" name="Google Shape;885;p82"/>
          <p:cNvCxnSpPr/>
          <p:nvPr/>
        </p:nvCxnSpPr>
        <p:spPr>
          <a:xfrm>
            <a:off x="7772400" y="1295400"/>
            <a:ext cx="0" cy="4724400"/>
          </a:xfrm>
          <a:prstGeom prst="straightConnector1">
            <a:avLst/>
          </a:prstGeom>
          <a:noFill/>
          <a:ln w="38100" cap="flat" cmpd="sng">
            <a:solidFill>
              <a:schemeClr val="dk1"/>
            </a:solidFill>
            <a:prstDash val="dash"/>
            <a:round/>
            <a:headEnd type="none" w="med" len="med"/>
            <a:tailEnd type="none" w="med" len="med"/>
          </a:ln>
        </p:spPr>
      </p:cxnSp>
      <p:sp>
        <p:nvSpPr>
          <p:cNvPr id="886" name="Google Shape;886;p82"/>
          <p:cNvSpPr txBox="1"/>
          <p:nvPr/>
        </p:nvSpPr>
        <p:spPr>
          <a:xfrm>
            <a:off x="3200400" y="1981200"/>
            <a:ext cx="2743200" cy="828675"/>
          </a:xfrm>
          <a:prstGeom prst="rect">
            <a:avLst/>
          </a:prstGeom>
          <a:noFill/>
          <a:ln>
            <a:noFill/>
          </a:ln>
        </p:spPr>
        <p:txBody>
          <a:bodyPr spcFirstLastPara="1" wrap="square" lIns="91425" tIns="45700" rIns="91425" bIns="45700" anchor="t" anchorCtr="0">
            <a:noAutofit/>
          </a:bodyPr>
          <a:lstStyle/>
          <a:p>
            <a:pPr marL="457200" marR="0" lvl="0" indent="-457200" algn="ctr" rtl="0">
              <a:spcBef>
                <a:spcPts val="0"/>
              </a:spcBef>
              <a:spcAft>
                <a:spcPts val="0"/>
              </a:spcAft>
              <a:buClr>
                <a:schemeClr val="lt2"/>
              </a:buClr>
              <a:buSzPts val="1540"/>
              <a:buFont typeface="Noto Sans Symbols"/>
              <a:buNone/>
            </a:pPr>
            <a:r>
              <a:rPr lang="en-US" sz="2200" b="1">
                <a:solidFill>
                  <a:srgbClr val="0000CC"/>
                </a:solidFill>
                <a:latin typeface="Times New Roman"/>
                <a:ea typeface="Times New Roman"/>
                <a:cs typeface="Times New Roman"/>
                <a:sym typeface="Times New Roman"/>
              </a:rPr>
              <a:t>COMMON </a:t>
            </a:r>
            <a:endParaRPr/>
          </a:p>
          <a:p>
            <a:pPr marL="457200" marR="0" lvl="0" indent="-457200" algn="ctr" rtl="0">
              <a:spcBef>
                <a:spcPts val="440"/>
              </a:spcBef>
              <a:spcAft>
                <a:spcPts val="0"/>
              </a:spcAft>
              <a:buClr>
                <a:schemeClr val="lt2"/>
              </a:buClr>
              <a:buSzPts val="1540"/>
              <a:buFont typeface="Noto Sans Symbols"/>
              <a:buNone/>
            </a:pPr>
            <a:r>
              <a:rPr lang="en-US" sz="2200" b="1">
                <a:solidFill>
                  <a:srgbClr val="0000CC"/>
                </a:solidFill>
                <a:latin typeface="Times New Roman"/>
                <a:ea typeface="Times New Roman"/>
                <a:cs typeface="Times New Roman"/>
                <a:sym typeface="Times New Roman"/>
              </a:rPr>
              <a:t>CAUSES</a:t>
            </a:r>
            <a:endParaRPr/>
          </a:p>
        </p:txBody>
      </p:sp>
      <p:cxnSp>
        <p:nvCxnSpPr>
          <p:cNvPr id="887" name="Google Shape;887;p82"/>
          <p:cNvCxnSpPr/>
          <p:nvPr/>
        </p:nvCxnSpPr>
        <p:spPr>
          <a:xfrm>
            <a:off x="5257800" y="2514600"/>
            <a:ext cx="2514600" cy="0"/>
          </a:xfrm>
          <a:prstGeom prst="straightConnector1">
            <a:avLst/>
          </a:prstGeom>
          <a:noFill/>
          <a:ln w="9525" cap="flat" cmpd="sng">
            <a:solidFill>
              <a:srgbClr val="0000CC"/>
            </a:solidFill>
            <a:prstDash val="solid"/>
            <a:round/>
            <a:headEnd type="oval" w="med" len="med"/>
            <a:tailEnd type="triangle" w="med" len="med"/>
          </a:ln>
        </p:spPr>
      </p:cxnSp>
      <p:cxnSp>
        <p:nvCxnSpPr>
          <p:cNvPr id="888" name="Google Shape;888;p82"/>
          <p:cNvCxnSpPr/>
          <p:nvPr/>
        </p:nvCxnSpPr>
        <p:spPr>
          <a:xfrm rot="10800000">
            <a:off x="1371600" y="2514600"/>
            <a:ext cx="2438400" cy="0"/>
          </a:xfrm>
          <a:prstGeom prst="straightConnector1">
            <a:avLst/>
          </a:prstGeom>
          <a:noFill/>
          <a:ln w="9525" cap="flat" cmpd="sng">
            <a:solidFill>
              <a:srgbClr val="0000CC"/>
            </a:solidFill>
            <a:prstDash val="solid"/>
            <a:round/>
            <a:headEnd type="oval" w="med" len="med"/>
            <a:tailEnd type="triangle" w="med" len="med"/>
          </a:ln>
        </p:spPr>
      </p:cxnSp>
      <p:sp>
        <p:nvSpPr>
          <p:cNvPr id="889" name="Google Shape;889;p82"/>
          <p:cNvSpPr txBox="1"/>
          <p:nvPr/>
        </p:nvSpPr>
        <p:spPr>
          <a:xfrm>
            <a:off x="0" y="2336800"/>
            <a:ext cx="1393825" cy="828675"/>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SPECIAL</a:t>
            </a:r>
            <a:endParaRPr/>
          </a:p>
          <a:p>
            <a:pPr marL="457200" marR="0" lvl="0" indent="-457200" algn="l" rtl="0">
              <a:spcBef>
                <a:spcPts val="44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 CAUSE</a:t>
            </a:r>
            <a:endParaRPr/>
          </a:p>
        </p:txBody>
      </p:sp>
      <p:sp>
        <p:nvSpPr>
          <p:cNvPr id="890" name="Google Shape;890;p82"/>
          <p:cNvSpPr txBox="1"/>
          <p:nvPr/>
        </p:nvSpPr>
        <p:spPr>
          <a:xfrm>
            <a:off x="7750175" y="2286000"/>
            <a:ext cx="1393825" cy="828675"/>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SPECIAL</a:t>
            </a:r>
            <a:endParaRPr/>
          </a:p>
          <a:p>
            <a:pPr marL="457200" marR="0" lvl="0" indent="-457200" algn="l" rtl="0">
              <a:spcBef>
                <a:spcPts val="440"/>
              </a:spcBef>
              <a:spcAft>
                <a:spcPts val="0"/>
              </a:spcAft>
              <a:buClr>
                <a:schemeClr val="lt2"/>
              </a:buClr>
              <a:buSzPts val="1540"/>
              <a:buFont typeface="Noto Sans Symbols"/>
              <a:buNone/>
            </a:pPr>
            <a:r>
              <a:rPr lang="en-US" sz="2200" b="1">
                <a:solidFill>
                  <a:srgbClr val="FF0000"/>
                </a:solidFill>
                <a:latin typeface="Times New Roman"/>
                <a:ea typeface="Times New Roman"/>
                <a:cs typeface="Times New Roman"/>
                <a:sym typeface="Times New Roman"/>
              </a:rPr>
              <a:t> CAUSE</a:t>
            </a:r>
            <a:endParaRPr/>
          </a:p>
        </p:txBody>
      </p:sp>
      <p:sp>
        <p:nvSpPr>
          <p:cNvPr id="891" name="Google Shape;891;p82"/>
          <p:cNvSpPr/>
          <p:nvPr/>
        </p:nvSpPr>
        <p:spPr>
          <a:xfrm>
            <a:off x="5334000" y="3657600"/>
            <a:ext cx="685800" cy="304800"/>
          </a:xfrm>
          <a:prstGeom prst="rect">
            <a:avLst/>
          </a:prstGeom>
          <a:noFill/>
          <a:ln w="38100" cap="flat" cmpd="sng">
            <a:solidFill>
              <a:srgbClr val="0000C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cxnSp>
        <p:nvCxnSpPr>
          <p:cNvPr id="892" name="Google Shape;892;p82"/>
          <p:cNvCxnSpPr/>
          <p:nvPr/>
        </p:nvCxnSpPr>
        <p:spPr>
          <a:xfrm>
            <a:off x="2971800" y="3810000"/>
            <a:ext cx="2362200" cy="0"/>
          </a:xfrm>
          <a:prstGeom prst="straightConnector1">
            <a:avLst/>
          </a:prstGeom>
          <a:noFill/>
          <a:ln w="9525" cap="flat" cmpd="sng">
            <a:solidFill>
              <a:srgbClr val="0000CC"/>
            </a:solidFill>
            <a:prstDash val="solid"/>
            <a:round/>
            <a:headEnd type="none" w="med" len="med"/>
            <a:tailEnd type="triangle" w="med" len="med"/>
          </a:ln>
        </p:spPr>
      </p:cxnSp>
      <p:cxnSp>
        <p:nvCxnSpPr>
          <p:cNvPr id="893" name="Google Shape;893;p82"/>
          <p:cNvCxnSpPr/>
          <p:nvPr/>
        </p:nvCxnSpPr>
        <p:spPr>
          <a:xfrm>
            <a:off x="3200400" y="3124200"/>
            <a:ext cx="685800" cy="685800"/>
          </a:xfrm>
          <a:prstGeom prst="straightConnector1">
            <a:avLst/>
          </a:prstGeom>
          <a:noFill/>
          <a:ln w="9525" cap="flat" cmpd="sng">
            <a:solidFill>
              <a:srgbClr val="0000CC"/>
            </a:solidFill>
            <a:prstDash val="solid"/>
            <a:round/>
            <a:headEnd type="none" w="med" len="med"/>
            <a:tailEnd type="triangle" w="med" len="med"/>
          </a:ln>
        </p:spPr>
      </p:cxnSp>
      <p:cxnSp>
        <p:nvCxnSpPr>
          <p:cNvPr id="894" name="Google Shape;894;p82"/>
          <p:cNvCxnSpPr/>
          <p:nvPr/>
        </p:nvCxnSpPr>
        <p:spPr>
          <a:xfrm>
            <a:off x="4114800" y="3124200"/>
            <a:ext cx="762000" cy="685800"/>
          </a:xfrm>
          <a:prstGeom prst="straightConnector1">
            <a:avLst/>
          </a:prstGeom>
          <a:noFill/>
          <a:ln w="9525" cap="flat" cmpd="sng">
            <a:solidFill>
              <a:srgbClr val="0000CC"/>
            </a:solidFill>
            <a:prstDash val="solid"/>
            <a:round/>
            <a:headEnd type="none" w="med" len="med"/>
            <a:tailEnd type="triangle" w="med" len="med"/>
          </a:ln>
        </p:spPr>
      </p:cxnSp>
      <p:cxnSp>
        <p:nvCxnSpPr>
          <p:cNvPr id="895" name="Google Shape;895;p82"/>
          <p:cNvCxnSpPr/>
          <p:nvPr/>
        </p:nvCxnSpPr>
        <p:spPr>
          <a:xfrm rot="10800000" flipH="1">
            <a:off x="3200400" y="3810000"/>
            <a:ext cx="762000" cy="838200"/>
          </a:xfrm>
          <a:prstGeom prst="straightConnector1">
            <a:avLst/>
          </a:prstGeom>
          <a:noFill/>
          <a:ln w="9525" cap="flat" cmpd="sng">
            <a:solidFill>
              <a:srgbClr val="0000CC"/>
            </a:solidFill>
            <a:prstDash val="solid"/>
            <a:round/>
            <a:headEnd type="none" w="med" len="med"/>
            <a:tailEnd type="triangle" w="med" len="med"/>
          </a:ln>
        </p:spPr>
      </p:cxnSp>
      <p:cxnSp>
        <p:nvCxnSpPr>
          <p:cNvPr id="896" name="Google Shape;896;p82"/>
          <p:cNvCxnSpPr/>
          <p:nvPr/>
        </p:nvCxnSpPr>
        <p:spPr>
          <a:xfrm rot="10800000" flipH="1">
            <a:off x="4191000" y="3810000"/>
            <a:ext cx="762000" cy="838200"/>
          </a:xfrm>
          <a:prstGeom prst="straightConnector1">
            <a:avLst/>
          </a:prstGeom>
          <a:noFill/>
          <a:ln w="9525" cap="flat" cmpd="sng">
            <a:solidFill>
              <a:srgbClr val="0000CC"/>
            </a:solidFill>
            <a:prstDash val="solid"/>
            <a:round/>
            <a:headEnd type="none" w="med" len="med"/>
            <a:tailEnd type="triangle" w="med" len="med"/>
          </a:ln>
        </p:spPr>
      </p:cxnSp>
      <p:cxnSp>
        <p:nvCxnSpPr>
          <p:cNvPr id="897" name="Google Shape;897;p82"/>
          <p:cNvCxnSpPr/>
          <p:nvPr/>
        </p:nvCxnSpPr>
        <p:spPr>
          <a:xfrm>
            <a:off x="6019800" y="3810000"/>
            <a:ext cx="533400" cy="0"/>
          </a:xfrm>
          <a:prstGeom prst="straightConnector1">
            <a:avLst/>
          </a:prstGeom>
          <a:noFill/>
          <a:ln w="9525" cap="flat" cmpd="sng">
            <a:solidFill>
              <a:srgbClr val="0000CC"/>
            </a:solidFill>
            <a:prstDash val="solid"/>
            <a:round/>
            <a:headEnd type="none" w="med" len="med"/>
            <a:tailEnd type="triangle" w="med" len="med"/>
          </a:ln>
        </p:spPr>
      </p:cxnSp>
      <p:sp>
        <p:nvSpPr>
          <p:cNvPr id="898" name="Google Shape;898;p82"/>
          <p:cNvSpPr txBox="1"/>
          <p:nvPr/>
        </p:nvSpPr>
        <p:spPr>
          <a:xfrm>
            <a:off x="1371600" y="4560888"/>
            <a:ext cx="6553200" cy="519112"/>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960"/>
              <a:buFont typeface="Noto Sans Symbols"/>
              <a:buNone/>
            </a:pPr>
            <a:r>
              <a:rPr lang="en-US" sz="2800" b="1">
                <a:solidFill>
                  <a:srgbClr val="0000CC"/>
                </a:solidFill>
                <a:latin typeface="Times New Roman"/>
                <a:ea typeface="Times New Roman"/>
                <a:cs typeface="Times New Roman"/>
                <a:sym typeface="Times New Roman"/>
              </a:rPr>
              <a:t>2                     DICE ROLLS		     12</a:t>
            </a:r>
            <a:endParaRPr/>
          </a:p>
        </p:txBody>
      </p:sp>
      <p:cxnSp>
        <p:nvCxnSpPr>
          <p:cNvPr id="899" name="Google Shape;899;p82"/>
          <p:cNvCxnSpPr/>
          <p:nvPr/>
        </p:nvCxnSpPr>
        <p:spPr>
          <a:xfrm>
            <a:off x="1676400" y="4800600"/>
            <a:ext cx="1828800" cy="0"/>
          </a:xfrm>
          <a:prstGeom prst="straightConnector1">
            <a:avLst/>
          </a:prstGeom>
          <a:noFill/>
          <a:ln w="9525" cap="flat" cmpd="sng">
            <a:solidFill>
              <a:srgbClr val="0000CC"/>
            </a:solidFill>
            <a:prstDash val="solid"/>
            <a:round/>
            <a:headEnd type="triangle" w="med" len="med"/>
            <a:tailEnd type="none" w="med" len="med"/>
          </a:ln>
        </p:spPr>
      </p:cxnSp>
      <p:cxnSp>
        <p:nvCxnSpPr>
          <p:cNvPr id="900" name="Google Shape;900;p82"/>
          <p:cNvCxnSpPr/>
          <p:nvPr/>
        </p:nvCxnSpPr>
        <p:spPr>
          <a:xfrm>
            <a:off x="5715000" y="4800600"/>
            <a:ext cx="1676400" cy="0"/>
          </a:xfrm>
          <a:prstGeom prst="straightConnector1">
            <a:avLst/>
          </a:prstGeom>
          <a:noFill/>
          <a:ln w="9525" cap="flat" cmpd="sng">
            <a:solidFill>
              <a:srgbClr val="0000CC"/>
            </a:solidFill>
            <a:prstDash val="solid"/>
            <a:round/>
            <a:headEnd type="none" w="med" len="med"/>
            <a:tailEnd type="triangle" w="med" len="med"/>
          </a:ln>
        </p:spPr>
      </p:cxnSp>
      <p:sp>
        <p:nvSpPr>
          <p:cNvPr id="901" name="Google Shape;901;p82"/>
          <p:cNvSpPr txBox="1"/>
          <p:nvPr/>
        </p:nvSpPr>
        <p:spPr>
          <a:xfrm>
            <a:off x="7924800" y="4572000"/>
            <a:ext cx="896938" cy="519113"/>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960"/>
              <a:buFont typeface="Noto Sans Symbols"/>
              <a:buNone/>
            </a:pPr>
            <a:r>
              <a:rPr lang="en-US" sz="2800" b="1">
                <a:solidFill>
                  <a:srgbClr val="FF0000"/>
                </a:solidFill>
                <a:latin typeface="Times New Roman"/>
                <a:ea typeface="Times New Roman"/>
                <a:cs typeface="Times New Roman"/>
                <a:sym typeface="Times New Roman"/>
              </a:rPr>
              <a:t>13!!!</a:t>
            </a:r>
            <a:endParaRPr/>
          </a:p>
        </p:txBody>
      </p:sp>
      <p:sp>
        <p:nvSpPr>
          <p:cNvPr id="26" name="Google Shape;845;p80">
            <a:extLst>
              <a:ext uri="{FF2B5EF4-FFF2-40B4-BE49-F238E27FC236}">
                <a16:creationId xmlns:a16="http://schemas.microsoft.com/office/drawing/2014/main" id="{C2BD4E4A-39D3-43B7-A746-2BA9F1EA7E8D}"/>
              </a:ext>
            </a:extLst>
          </p:cNvPr>
          <p:cNvSpPr txBox="1"/>
          <p:nvPr/>
        </p:nvSpPr>
        <p:spPr>
          <a:xfrm>
            <a:off x="3869785" y="5534464"/>
            <a:ext cx="838197" cy="42703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540"/>
              <a:buFont typeface="Noto Sans Symbols"/>
              <a:buNone/>
            </a:pPr>
            <a:r>
              <a:rPr lang="en-US" sz="3200" b="1" dirty="0">
                <a:solidFill>
                  <a:srgbClr val="CC0000"/>
                </a:solidFill>
                <a:latin typeface="Times New Roman"/>
                <a:ea typeface="Times New Roman"/>
                <a:cs typeface="Times New Roman"/>
                <a:sym typeface="Times New Roman"/>
              </a:rPr>
              <a:t>100</a:t>
            </a:r>
            <a:endParaRPr sz="3200" dirty="0"/>
          </a:p>
        </p:txBody>
      </p:sp>
      <p:sp>
        <p:nvSpPr>
          <p:cNvPr id="24" name="Google Shape;196;p32">
            <a:extLst>
              <a:ext uri="{FF2B5EF4-FFF2-40B4-BE49-F238E27FC236}">
                <a16:creationId xmlns:a16="http://schemas.microsoft.com/office/drawing/2014/main" id="{AEF12102-DE76-4DD9-A9B2-C6E0754E83F4}"/>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2" name="Google Shape;762;p75"/>
          <p:cNvSpPr txBox="1">
            <a:spLocks noGrp="1"/>
          </p:cNvSpPr>
          <p:nvPr>
            <p:ph type="title"/>
          </p:nvPr>
        </p:nvSpPr>
        <p:spPr>
          <a:xfrm>
            <a:off x="457200" y="334104"/>
            <a:ext cx="8229600" cy="60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400"/>
              <a:buFont typeface="Calibri"/>
              <a:buNone/>
            </a:pPr>
            <a:r>
              <a:rPr lang="en-US" sz="3600" b="1" dirty="0">
                <a:solidFill>
                  <a:srgbClr val="C00000"/>
                </a:solidFill>
              </a:rPr>
              <a:t>“Normal” Distribution Curve</a:t>
            </a:r>
            <a:endParaRPr sz="3600" b="1" dirty="0">
              <a:solidFill>
                <a:srgbClr val="C00000"/>
              </a:solidFill>
            </a:endParaRPr>
          </a:p>
        </p:txBody>
      </p:sp>
      <p:pic>
        <p:nvPicPr>
          <p:cNvPr id="763" name="Google Shape;763;p75" descr="normcurve"/>
          <p:cNvPicPr preferRelativeResize="0"/>
          <p:nvPr/>
        </p:nvPicPr>
        <p:blipFill rotWithShape="1">
          <a:blip r:embed="rId3">
            <a:alphaModFix/>
          </a:blip>
          <a:srcRect/>
          <a:stretch/>
        </p:blipFill>
        <p:spPr>
          <a:xfrm>
            <a:off x="990600" y="1331494"/>
            <a:ext cx="7543800" cy="4437063"/>
          </a:xfrm>
          <a:prstGeom prst="rect">
            <a:avLst/>
          </a:prstGeom>
          <a:noFill/>
          <a:ln>
            <a:noFill/>
          </a:ln>
        </p:spPr>
      </p:pic>
    </p:spTree>
    <p:extLst>
      <p:ext uri="{BB962C8B-B14F-4D97-AF65-F5344CB8AC3E}">
        <p14:creationId xmlns:p14="http://schemas.microsoft.com/office/powerpoint/2010/main" val="190139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grpSp>
        <p:nvGrpSpPr>
          <p:cNvPr id="919" name="Google Shape;919;p84"/>
          <p:cNvGrpSpPr/>
          <p:nvPr/>
        </p:nvGrpSpPr>
        <p:grpSpPr>
          <a:xfrm rot="5400000">
            <a:off x="-476250" y="2228850"/>
            <a:ext cx="4419600" cy="2247900"/>
            <a:chOff x="2202" y="2309"/>
            <a:chExt cx="2892" cy="1416"/>
          </a:xfrm>
        </p:grpSpPr>
        <p:sp>
          <p:nvSpPr>
            <p:cNvPr id="920" name="Google Shape;920;p84"/>
            <p:cNvSpPr/>
            <p:nvPr/>
          </p:nvSpPr>
          <p:spPr>
            <a:xfrm>
              <a:off x="2202" y="2309"/>
              <a:ext cx="2892" cy="123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921" name="Google Shape;921;p84"/>
            <p:cNvSpPr/>
            <p:nvPr/>
          </p:nvSpPr>
          <p:spPr>
            <a:xfrm>
              <a:off x="2202" y="3544"/>
              <a:ext cx="2892" cy="1"/>
            </a:xfrm>
            <a:custGeom>
              <a:avLst/>
              <a:gdLst/>
              <a:ahLst/>
              <a:cxnLst/>
              <a:rect l="l" t="t" r="r" b="b"/>
              <a:pathLst>
                <a:path w="2892" h="1" extrusionOk="0">
                  <a:moveTo>
                    <a:pt x="2892" y="0"/>
                  </a:moveTo>
                  <a:lnTo>
                    <a:pt x="0" y="0"/>
                  </a:lnTo>
                  <a:lnTo>
                    <a:pt x="2892" y="0"/>
                  </a:lnTo>
                </a:path>
              </a:pathLst>
            </a:custGeom>
            <a:noFill/>
            <a:ln w="9525" cap="flat"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cxnSp>
          <p:nvCxnSpPr>
            <p:cNvPr id="922" name="Google Shape;922;p84"/>
            <p:cNvCxnSpPr/>
            <p:nvPr/>
          </p:nvCxnSpPr>
          <p:spPr>
            <a:xfrm rot="10800000">
              <a:off x="2202"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3" name="Google Shape;923;p84"/>
            <p:cNvCxnSpPr/>
            <p:nvPr/>
          </p:nvCxnSpPr>
          <p:spPr>
            <a:xfrm rot="10800000">
              <a:off x="2489"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4" name="Google Shape;924;p84"/>
            <p:cNvCxnSpPr/>
            <p:nvPr/>
          </p:nvCxnSpPr>
          <p:spPr>
            <a:xfrm rot="10800000">
              <a:off x="2783"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5" name="Google Shape;925;p84"/>
            <p:cNvCxnSpPr/>
            <p:nvPr/>
          </p:nvCxnSpPr>
          <p:spPr>
            <a:xfrm rot="10800000">
              <a:off x="3070"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6" name="Google Shape;926;p84"/>
            <p:cNvCxnSpPr/>
            <p:nvPr/>
          </p:nvCxnSpPr>
          <p:spPr>
            <a:xfrm rot="10800000">
              <a:off x="3358"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7" name="Google Shape;927;p84"/>
            <p:cNvCxnSpPr/>
            <p:nvPr/>
          </p:nvCxnSpPr>
          <p:spPr>
            <a:xfrm rot="10800000">
              <a:off x="3651"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8" name="Google Shape;928;p84"/>
            <p:cNvCxnSpPr/>
            <p:nvPr/>
          </p:nvCxnSpPr>
          <p:spPr>
            <a:xfrm rot="10800000">
              <a:off x="3938"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9" name="Google Shape;929;p84"/>
            <p:cNvCxnSpPr/>
            <p:nvPr/>
          </p:nvCxnSpPr>
          <p:spPr>
            <a:xfrm rot="10800000">
              <a:off x="4226"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30" name="Google Shape;930;p84"/>
            <p:cNvCxnSpPr/>
            <p:nvPr/>
          </p:nvCxnSpPr>
          <p:spPr>
            <a:xfrm rot="10800000">
              <a:off x="4513"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31" name="Google Shape;931;p84"/>
            <p:cNvCxnSpPr/>
            <p:nvPr/>
          </p:nvCxnSpPr>
          <p:spPr>
            <a:xfrm rot="10800000">
              <a:off x="4807"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32" name="Google Shape;932;p84"/>
            <p:cNvCxnSpPr/>
            <p:nvPr/>
          </p:nvCxnSpPr>
          <p:spPr>
            <a:xfrm rot="10800000">
              <a:off x="5094"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33" name="Google Shape;933;p84"/>
            <p:cNvCxnSpPr/>
            <p:nvPr/>
          </p:nvCxnSpPr>
          <p:spPr>
            <a:xfrm>
              <a:off x="2202"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934" name="Google Shape;934;p84"/>
            <p:cNvCxnSpPr/>
            <p:nvPr/>
          </p:nvCxnSpPr>
          <p:spPr>
            <a:xfrm>
              <a:off x="2298" y="3544"/>
              <a:ext cx="95" cy="0"/>
            </a:xfrm>
            <a:prstGeom prst="straightConnector1">
              <a:avLst/>
            </a:prstGeom>
            <a:noFill/>
            <a:ln w="9525" cap="flat" cmpd="sng">
              <a:solidFill>
                <a:srgbClr val="000080"/>
              </a:solidFill>
              <a:prstDash val="solid"/>
              <a:round/>
              <a:headEnd type="none" w="med" len="med"/>
              <a:tailEnd type="none" w="med" len="med"/>
            </a:ln>
          </p:spPr>
        </p:cxnSp>
        <p:cxnSp>
          <p:nvCxnSpPr>
            <p:cNvPr id="935" name="Google Shape;935;p84"/>
            <p:cNvCxnSpPr/>
            <p:nvPr/>
          </p:nvCxnSpPr>
          <p:spPr>
            <a:xfrm>
              <a:off x="2393"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936" name="Google Shape;936;p84"/>
            <p:cNvCxnSpPr/>
            <p:nvPr/>
          </p:nvCxnSpPr>
          <p:spPr>
            <a:xfrm>
              <a:off x="2489"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937" name="Google Shape;937;p84"/>
            <p:cNvCxnSpPr/>
            <p:nvPr/>
          </p:nvCxnSpPr>
          <p:spPr>
            <a:xfrm rot="10800000" flipH="1">
              <a:off x="2585" y="3541"/>
              <a:ext cx="102" cy="3"/>
            </a:xfrm>
            <a:prstGeom prst="straightConnector1">
              <a:avLst/>
            </a:prstGeom>
            <a:noFill/>
            <a:ln w="9525" cap="flat" cmpd="sng">
              <a:solidFill>
                <a:srgbClr val="000080"/>
              </a:solidFill>
              <a:prstDash val="solid"/>
              <a:round/>
              <a:headEnd type="none" w="med" len="med"/>
              <a:tailEnd type="none" w="med" len="med"/>
            </a:ln>
          </p:spPr>
        </p:cxnSp>
        <p:sp>
          <p:nvSpPr>
            <p:cNvPr id="938" name="Google Shape;938;p84"/>
            <p:cNvSpPr/>
            <p:nvPr/>
          </p:nvSpPr>
          <p:spPr>
            <a:xfrm>
              <a:off x="2687" y="3530"/>
              <a:ext cx="96" cy="11"/>
            </a:xfrm>
            <a:custGeom>
              <a:avLst/>
              <a:gdLst/>
              <a:ahLst/>
              <a:cxnLst/>
              <a:rect l="l" t="t" r="r" b="b"/>
              <a:pathLst>
                <a:path w="96" h="18" extrusionOk="0">
                  <a:moveTo>
                    <a:pt x="0" y="18"/>
                  </a:moveTo>
                  <a:lnTo>
                    <a:pt x="48" y="1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39" name="Google Shape;939;p84"/>
            <p:cNvSpPr/>
            <p:nvPr/>
          </p:nvSpPr>
          <p:spPr>
            <a:xfrm>
              <a:off x="2783" y="3509"/>
              <a:ext cx="96" cy="21"/>
            </a:xfrm>
            <a:custGeom>
              <a:avLst/>
              <a:gdLst/>
              <a:ahLst/>
              <a:cxnLst/>
              <a:rect l="l" t="t" r="r" b="b"/>
              <a:pathLst>
                <a:path w="96" h="36" extrusionOk="0">
                  <a:moveTo>
                    <a:pt x="0" y="36"/>
                  </a:moveTo>
                  <a:lnTo>
                    <a:pt x="48" y="24"/>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0" name="Google Shape;940;p84"/>
            <p:cNvSpPr/>
            <p:nvPr/>
          </p:nvSpPr>
          <p:spPr>
            <a:xfrm>
              <a:off x="2879" y="3468"/>
              <a:ext cx="95" cy="41"/>
            </a:xfrm>
            <a:custGeom>
              <a:avLst/>
              <a:gdLst/>
              <a:ahLst/>
              <a:cxnLst/>
              <a:rect l="l" t="t" r="r" b="b"/>
              <a:pathLst>
                <a:path w="95" h="71" extrusionOk="0">
                  <a:moveTo>
                    <a:pt x="0" y="71"/>
                  </a:moveTo>
                  <a:lnTo>
                    <a:pt x="47" y="41"/>
                  </a:lnTo>
                  <a:lnTo>
                    <a:pt x="71" y="24"/>
                  </a:lnTo>
                  <a:lnTo>
                    <a:pt x="95"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1" name="Google Shape;941;p84"/>
            <p:cNvSpPr/>
            <p:nvPr/>
          </p:nvSpPr>
          <p:spPr>
            <a:xfrm>
              <a:off x="2974" y="3384"/>
              <a:ext cx="96" cy="84"/>
            </a:xfrm>
            <a:custGeom>
              <a:avLst/>
              <a:gdLst/>
              <a:ahLst/>
              <a:cxnLst/>
              <a:rect l="l" t="t" r="r" b="b"/>
              <a:pathLst>
                <a:path w="96" h="144" extrusionOk="0">
                  <a:moveTo>
                    <a:pt x="0" y="144"/>
                  </a:moveTo>
                  <a:lnTo>
                    <a:pt x="24" y="114"/>
                  </a:lnTo>
                  <a:lnTo>
                    <a:pt x="48" y="84"/>
                  </a:lnTo>
                  <a:lnTo>
                    <a:pt x="72" y="4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2" name="Google Shape;942;p84"/>
            <p:cNvSpPr/>
            <p:nvPr/>
          </p:nvSpPr>
          <p:spPr>
            <a:xfrm>
              <a:off x="3070" y="3251"/>
              <a:ext cx="96" cy="133"/>
            </a:xfrm>
            <a:custGeom>
              <a:avLst/>
              <a:gdLst/>
              <a:ahLst/>
              <a:cxnLst/>
              <a:rect l="l" t="t" r="r" b="b"/>
              <a:pathLst>
                <a:path w="96" h="227" extrusionOk="0">
                  <a:moveTo>
                    <a:pt x="0" y="227"/>
                  </a:moveTo>
                  <a:lnTo>
                    <a:pt x="24" y="179"/>
                  </a:lnTo>
                  <a:lnTo>
                    <a:pt x="48" y="125"/>
                  </a:lnTo>
                  <a:lnTo>
                    <a:pt x="72" y="65"/>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3" name="Google Shape;943;p84"/>
            <p:cNvSpPr/>
            <p:nvPr/>
          </p:nvSpPr>
          <p:spPr>
            <a:xfrm>
              <a:off x="3166" y="3062"/>
              <a:ext cx="96" cy="189"/>
            </a:xfrm>
            <a:custGeom>
              <a:avLst/>
              <a:gdLst/>
              <a:ahLst/>
              <a:cxnLst/>
              <a:rect l="l" t="t" r="r" b="b"/>
              <a:pathLst>
                <a:path w="96" h="324" extrusionOk="0">
                  <a:moveTo>
                    <a:pt x="0" y="324"/>
                  </a:moveTo>
                  <a:lnTo>
                    <a:pt x="24" y="252"/>
                  </a:lnTo>
                  <a:lnTo>
                    <a:pt x="48" y="174"/>
                  </a:lnTo>
                  <a:lnTo>
                    <a:pt x="72" y="90"/>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4" name="Google Shape;944;p84"/>
            <p:cNvSpPr/>
            <p:nvPr/>
          </p:nvSpPr>
          <p:spPr>
            <a:xfrm>
              <a:off x="3262" y="2832"/>
              <a:ext cx="96" cy="230"/>
            </a:xfrm>
            <a:custGeom>
              <a:avLst/>
              <a:gdLst/>
              <a:ahLst/>
              <a:cxnLst/>
              <a:rect l="l" t="t" r="r" b="b"/>
              <a:pathLst>
                <a:path w="96" h="395" extrusionOk="0">
                  <a:moveTo>
                    <a:pt x="0" y="395"/>
                  </a:moveTo>
                  <a:lnTo>
                    <a:pt x="24" y="300"/>
                  </a:lnTo>
                  <a:lnTo>
                    <a:pt x="48" y="204"/>
                  </a:lnTo>
                  <a:lnTo>
                    <a:pt x="72" y="10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5" name="Google Shape;945;p84"/>
            <p:cNvSpPr/>
            <p:nvPr/>
          </p:nvSpPr>
          <p:spPr>
            <a:xfrm>
              <a:off x="3358" y="2605"/>
              <a:ext cx="95" cy="227"/>
            </a:xfrm>
            <a:custGeom>
              <a:avLst/>
              <a:gdLst/>
              <a:ahLst/>
              <a:cxnLst/>
              <a:rect l="l" t="t" r="r" b="b"/>
              <a:pathLst>
                <a:path w="95" h="389" extrusionOk="0">
                  <a:moveTo>
                    <a:pt x="0" y="389"/>
                  </a:moveTo>
                  <a:lnTo>
                    <a:pt x="24" y="288"/>
                  </a:lnTo>
                  <a:lnTo>
                    <a:pt x="47" y="186"/>
                  </a:lnTo>
                  <a:lnTo>
                    <a:pt x="71" y="90"/>
                  </a:lnTo>
                  <a:lnTo>
                    <a:pt x="95"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6" name="Google Shape;946;p84"/>
            <p:cNvSpPr/>
            <p:nvPr/>
          </p:nvSpPr>
          <p:spPr>
            <a:xfrm>
              <a:off x="3453" y="2434"/>
              <a:ext cx="96" cy="171"/>
            </a:xfrm>
            <a:custGeom>
              <a:avLst/>
              <a:gdLst/>
              <a:ahLst/>
              <a:cxnLst/>
              <a:rect l="l" t="t" r="r" b="b"/>
              <a:pathLst>
                <a:path w="96" h="293" extrusionOk="0">
                  <a:moveTo>
                    <a:pt x="0" y="293"/>
                  </a:moveTo>
                  <a:lnTo>
                    <a:pt x="24" y="210"/>
                  </a:lnTo>
                  <a:lnTo>
                    <a:pt x="48" y="132"/>
                  </a:lnTo>
                  <a:lnTo>
                    <a:pt x="72" y="60"/>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7" name="Google Shape;947;p84"/>
            <p:cNvSpPr/>
            <p:nvPr/>
          </p:nvSpPr>
          <p:spPr>
            <a:xfrm>
              <a:off x="3549" y="2371"/>
              <a:ext cx="102" cy="63"/>
            </a:xfrm>
            <a:custGeom>
              <a:avLst/>
              <a:gdLst/>
              <a:ahLst/>
              <a:cxnLst/>
              <a:rect l="l" t="t" r="r" b="b"/>
              <a:pathLst>
                <a:path w="102" h="108" extrusionOk="0">
                  <a:moveTo>
                    <a:pt x="0" y="108"/>
                  </a:moveTo>
                  <a:lnTo>
                    <a:pt x="24" y="66"/>
                  </a:lnTo>
                  <a:lnTo>
                    <a:pt x="48" y="30"/>
                  </a:lnTo>
                  <a:lnTo>
                    <a:pt x="78" y="6"/>
                  </a:lnTo>
                  <a:lnTo>
                    <a:pt x="102"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8" name="Google Shape;948;p84"/>
            <p:cNvSpPr/>
            <p:nvPr/>
          </p:nvSpPr>
          <p:spPr>
            <a:xfrm>
              <a:off x="3651" y="2371"/>
              <a:ext cx="96" cy="63"/>
            </a:xfrm>
            <a:custGeom>
              <a:avLst/>
              <a:gdLst/>
              <a:ahLst/>
              <a:cxnLst/>
              <a:rect l="l" t="t" r="r" b="b"/>
              <a:pathLst>
                <a:path w="96" h="108" extrusionOk="0">
                  <a:moveTo>
                    <a:pt x="0" y="0"/>
                  </a:moveTo>
                  <a:lnTo>
                    <a:pt x="24" y="6"/>
                  </a:lnTo>
                  <a:lnTo>
                    <a:pt x="48" y="30"/>
                  </a:lnTo>
                  <a:lnTo>
                    <a:pt x="72" y="66"/>
                  </a:lnTo>
                  <a:lnTo>
                    <a:pt x="96" y="108"/>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9" name="Google Shape;949;p84"/>
            <p:cNvSpPr/>
            <p:nvPr/>
          </p:nvSpPr>
          <p:spPr>
            <a:xfrm>
              <a:off x="3747" y="2434"/>
              <a:ext cx="96" cy="171"/>
            </a:xfrm>
            <a:custGeom>
              <a:avLst/>
              <a:gdLst/>
              <a:ahLst/>
              <a:cxnLst/>
              <a:rect l="l" t="t" r="r" b="b"/>
              <a:pathLst>
                <a:path w="96" h="293" extrusionOk="0">
                  <a:moveTo>
                    <a:pt x="0" y="0"/>
                  </a:moveTo>
                  <a:lnTo>
                    <a:pt x="24" y="60"/>
                  </a:lnTo>
                  <a:lnTo>
                    <a:pt x="48" y="132"/>
                  </a:lnTo>
                  <a:lnTo>
                    <a:pt x="72" y="210"/>
                  </a:lnTo>
                  <a:lnTo>
                    <a:pt x="96" y="293"/>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0" name="Google Shape;950;p84"/>
            <p:cNvSpPr/>
            <p:nvPr/>
          </p:nvSpPr>
          <p:spPr>
            <a:xfrm>
              <a:off x="3843" y="2605"/>
              <a:ext cx="95" cy="227"/>
            </a:xfrm>
            <a:custGeom>
              <a:avLst/>
              <a:gdLst/>
              <a:ahLst/>
              <a:cxnLst/>
              <a:rect l="l" t="t" r="r" b="b"/>
              <a:pathLst>
                <a:path w="95" h="389" extrusionOk="0">
                  <a:moveTo>
                    <a:pt x="0" y="0"/>
                  </a:moveTo>
                  <a:lnTo>
                    <a:pt x="24" y="90"/>
                  </a:lnTo>
                  <a:lnTo>
                    <a:pt x="48" y="186"/>
                  </a:lnTo>
                  <a:lnTo>
                    <a:pt x="71" y="288"/>
                  </a:lnTo>
                  <a:lnTo>
                    <a:pt x="95" y="389"/>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1" name="Google Shape;951;p84"/>
            <p:cNvSpPr/>
            <p:nvPr/>
          </p:nvSpPr>
          <p:spPr>
            <a:xfrm>
              <a:off x="3938" y="2832"/>
              <a:ext cx="96" cy="230"/>
            </a:xfrm>
            <a:custGeom>
              <a:avLst/>
              <a:gdLst/>
              <a:ahLst/>
              <a:cxnLst/>
              <a:rect l="l" t="t" r="r" b="b"/>
              <a:pathLst>
                <a:path w="96" h="395" extrusionOk="0">
                  <a:moveTo>
                    <a:pt x="0" y="0"/>
                  </a:moveTo>
                  <a:lnTo>
                    <a:pt x="24" y="102"/>
                  </a:lnTo>
                  <a:lnTo>
                    <a:pt x="48" y="204"/>
                  </a:lnTo>
                  <a:lnTo>
                    <a:pt x="72" y="300"/>
                  </a:lnTo>
                  <a:lnTo>
                    <a:pt x="96" y="395"/>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2" name="Google Shape;952;p84"/>
            <p:cNvSpPr/>
            <p:nvPr/>
          </p:nvSpPr>
          <p:spPr>
            <a:xfrm>
              <a:off x="4034" y="3062"/>
              <a:ext cx="96" cy="189"/>
            </a:xfrm>
            <a:custGeom>
              <a:avLst/>
              <a:gdLst/>
              <a:ahLst/>
              <a:cxnLst/>
              <a:rect l="l" t="t" r="r" b="b"/>
              <a:pathLst>
                <a:path w="96" h="324" extrusionOk="0">
                  <a:moveTo>
                    <a:pt x="0" y="0"/>
                  </a:moveTo>
                  <a:lnTo>
                    <a:pt x="24" y="90"/>
                  </a:lnTo>
                  <a:lnTo>
                    <a:pt x="48" y="174"/>
                  </a:lnTo>
                  <a:lnTo>
                    <a:pt x="72" y="252"/>
                  </a:lnTo>
                  <a:lnTo>
                    <a:pt x="96" y="324"/>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3" name="Google Shape;953;p84"/>
            <p:cNvSpPr/>
            <p:nvPr/>
          </p:nvSpPr>
          <p:spPr>
            <a:xfrm>
              <a:off x="4130" y="3251"/>
              <a:ext cx="96" cy="133"/>
            </a:xfrm>
            <a:custGeom>
              <a:avLst/>
              <a:gdLst/>
              <a:ahLst/>
              <a:cxnLst/>
              <a:rect l="l" t="t" r="r" b="b"/>
              <a:pathLst>
                <a:path w="96" h="227" extrusionOk="0">
                  <a:moveTo>
                    <a:pt x="0" y="0"/>
                  </a:moveTo>
                  <a:lnTo>
                    <a:pt x="24" y="65"/>
                  </a:lnTo>
                  <a:lnTo>
                    <a:pt x="48" y="125"/>
                  </a:lnTo>
                  <a:lnTo>
                    <a:pt x="72" y="179"/>
                  </a:lnTo>
                  <a:lnTo>
                    <a:pt x="96" y="227"/>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4" name="Google Shape;954;p84"/>
            <p:cNvSpPr/>
            <p:nvPr/>
          </p:nvSpPr>
          <p:spPr>
            <a:xfrm>
              <a:off x="4226" y="3384"/>
              <a:ext cx="96" cy="84"/>
            </a:xfrm>
            <a:custGeom>
              <a:avLst/>
              <a:gdLst/>
              <a:ahLst/>
              <a:cxnLst/>
              <a:rect l="l" t="t" r="r" b="b"/>
              <a:pathLst>
                <a:path w="96" h="144" extrusionOk="0">
                  <a:moveTo>
                    <a:pt x="0" y="0"/>
                  </a:moveTo>
                  <a:lnTo>
                    <a:pt x="24" y="42"/>
                  </a:lnTo>
                  <a:lnTo>
                    <a:pt x="48" y="84"/>
                  </a:lnTo>
                  <a:lnTo>
                    <a:pt x="72" y="114"/>
                  </a:lnTo>
                  <a:lnTo>
                    <a:pt x="96" y="144"/>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5" name="Google Shape;955;p84"/>
            <p:cNvSpPr/>
            <p:nvPr/>
          </p:nvSpPr>
          <p:spPr>
            <a:xfrm>
              <a:off x="4322" y="3468"/>
              <a:ext cx="96" cy="41"/>
            </a:xfrm>
            <a:custGeom>
              <a:avLst/>
              <a:gdLst/>
              <a:ahLst/>
              <a:cxnLst/>
              <a:rect l="l" t="t" r="r" b="b"/>
              <a:pathLst>
                <a:path w="96" h="71" extrusionOk="0">
                  <a:moveTo>
                    <a:pt x="0" y="0"/>
                  </a:moveTo>
                  <a:lnTo>
                    <a:pt x="24" y="24"/>
                  </a:lnTo>
                  <a:lnTo>
                    <a:pt x="48" y="41"/>
                  </a:lnTo>
                  <a:lnTo>
                    <a:pt x="96" y="71"/>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6" name="Google Shape;956;p84"/>
            <p:cNvSpPr/>
            <p:nvPr/>
          </p:nvSpPr>
          <p:spPr>
            <a:xfrm>
              <a:off x="4418" y="3509"/>
              <a:ext cx="95" cy="21"/>
            </a:xfrm>
            <a:custGeom>
              <a:avLst/>
              <a:gdLst/>
              <a:ahLst/>
              <a:cxnLst/>
              <a:rect l="l" t="t" r="r" b="b"/>
              <a:pathLst>
                <a:path w="95" h="36" extrusionOk="0">
                  <a:moveTo>
                    <a:pt x="0" y="0"/>
                  </a:moveTo>
                  <a:lnTo>
                    <a:pt x="47" y="24"/>
                  </a:lnTo>
                  <a:lnTo>
                    <a:pt x="95" y="36"/>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7" name="Google Shape;957;p84"/>
            <p:cNvSpPr/>
            <p:nvPr/>
          </p:nvSpPr>
          <p:spPr>
            <a:xfrm>
              <a:off x="4513" y="3530"/>
              <a:ext cx="102" cy="11"/>
            </a:xfrm>
            <a:custGeom>
              <a:avLst/>
              <a:gdLst/>
              <a:ahLst/>
              <a:cxnLst/>
              <a:rect l="l" t="t" r="r" b="b"/>
              <a:pathLst>
                <a:path w="102" h="18" extrusionOk="0">
                  <a:moveTo>
                    <a:pt x="0" y="0"/>
                  </a:moveTo>
                  <a:lnTo>
                    <a:pt x="48" y="12"/>
                  </a:lnTo>
                  <a:lnTo>
                    <a:pt x="102" y="18"/>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cxnSp>
          <p:nvCxnSpPr>
            <p:cNvPr id="958" name="Google Shape;958;p84"/>
            <p:cNvCxnSpPr/>
            <p:nvPr/>
          </p:nvCxnSpPr>
          <p:spPr>
            <a:xfrm>
              <a:off x="4615" y="3541"/>
              <a:ext cx="96" cy="3"/>
            </a:xfrm>
            <a:prstGeom prst="straightConnector1">
              <a:avLst/>
            </a:prstGeom>
            <a:noFill/>
            <a:ln w="9525" cap="flat" cmpd="sng">
              <a:solidFill>
                <a:srgbClr val="000080"/>
              </a:solidFill>
              <a:prstDash val="solid"/>
              <a:round/>
              <a:headEnd type="none" w="med" len="med"/>
              <a:tailEnd type="none" w="med" len="med"/>
            </a:ln>
          </p:spPr>
        </p:cxnSp>
        <p:cxnSp>
          <p:nvCxnSpPr>
            <p:cNvPr id="959" name="Google Shape;959;p84"/>
            <p:cNvCxnSpPr/>
            <p:nvPr/>
          </p:nvCxnSpPr>
          <p:spPr>
            <a:xfrm>
              <a:off x="4711"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960" name="Google Shape;960;p84"/>
            <p:cNvCxnSpPr/>
            <p:nvPr/>
          </p:nvCxnSpPr>
          <p:spPr>
            <a:xfrm>
              <a:off x="4807"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961" name="Google Shape;961;p84"/>
            <p:cNvCxnSpPr/>
            <p:nvPr/>
          </p:nvCxnSpPr>
          <p:spPr>
            <a:xfrm>
              <a:off x="4903" y="3544"/>
              <a:ext cx="95" cy="0"/>
            </a:xfrm>
            <a:prstGeom prst="straightConnector1">
              <a:avLst/>
            </a:prstGeom>
            <a:noFill/>
            <a:ln w="9525" cap="flat" cmpd="sng">
              <a:solidFill>
                <a:srgbClr val="000080"/>
              </a:solidFill>
              <a:prstDash val="solid"/>
              <a:round/>
              <a:headEnd type="none" w="med" len="med"/>
              <a:tailEnd type="none" w="med" len="med"/>
            </a:ln>
          </p:spPr>
        </p:cxnSp>
        <p:cxnSp>
          <p:nvCxnSpPr>
            <p:cNvPr id="962" name="Google Shape;962;p84"/>
            <p:cNvCxnSpPr/>
            <p:nvPr/>
          </p:nvCxnSpPr>
          <p:spPr>
            <a:xfrm>
              <a:off x="4998" y="3544"/>
              <a:ext cx="96" cy="0"/>
            </a:xfrm>
            <a:prstGeom prst="straightConnector1">
              <a:avLst/>
            </a:prstGeom>
            <a:noFill/>
            <a:ln w="9525" cap="flat" cmpd="sng">
              <a:solidFill>
                <a:srgbClr val="000080"/>
              </a:solidFill>
              <a:prstDash val="solid"/>
              <a:round/>
              <a:headEnd type="none" w="med" len="med"/>
              <a:tailEnd type="none" w="med" len="med"/>
            </a:ln>
          </p:spPr>
        </p:cxnSp>
        <p:sp>
          <p:nvSpPr>
            <p:cNvPr id="963" name="Google Shape;963;p84"/>
            <p:cNvSpPr/>
            <p:nvPr/>
          </p:nvSpPr>
          <p:spPr>
            <a:xfrm rot="-5400000">
              <a:off x="3448" y="3567"/>
              <a:ext cx="58" cy="25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2"/>
                </a:buClr>
                <a:buSzPts val="980"/>
                <a:buFont typeface="Noto Sans Symbols"/>
                <a:buNone/>
              </a:pPr>
              <a:endParaRPr sz="1400" b="1">
                <a:solidFill>
                  <a:schemeClr val="dk1"/>
                </a:solidFill>
                <a:latin typeface="Times New Roman"/>
                <a:ea typeface="Times New Roman"/>
                <a:cs typeface="Times New Roman"/>
                <a:sym typeface="Times New Roman"/>
              </a:endParaRPr>
            </a:p>
          </p:txBody>
        </p:sp>
      </p:grpSp>
      <p:cxnSp>
        <p:nvCxnSpPr>
          <p:cNvPr id="964" name="Google Shape;964;p84"/>
          <p:cNvCxnSpPr/>
          <p:nvPr/>
        </p:nvCxnSpPr>
        <p:spPr>
          <a:xfrm>
            <a:off x="914400" y="1828800"/>
            <a:ext cx="6858000" cy="0"/>
          </a:xfrm>
          <a:prstGeom prst="straightConnector1">
            <a:avLst/>
          </a:prstGeom>
          <a:noFill/>
          <a:ln w="9525" cap="flat" cmpd="sng">
            <a:solidFill>
              <a:schemeClr val="dk1"/>
            </a:solidFill>
            <a:prstDash val="lgDash"/>
            <a:round/>
            <a:headEnd type="none" w="med" len="med"/>
            <a:tailEnd type="none" w="med" len="med"/>
          </a:ln>
        </p:spPr>
      </p:cxnSp>
      <p:cxnSp>
        <p:nvCxnSpPr>
          <p:cNvPr id="965" name="Google Shape;965;p84"/>
          <p:cNvCxnSpPr/>
          <p:nvPr/>
        </p:nvCxnSpPr>
        <p:spPr>
          <a:xfrm>
            <a:off x="914400" y="3352800"/>
            <a:ext cx="6781800" cy="0"/>
          </a:xfrm>
          <a:prstGeom prst="straightConnector1">
            <a:avLst/>
          </a:prstGeom>
          <a:noFill/>
          <a:ln w="9525" cap="flat" cmpd="sng">
            <a:solidFill>
              <a:schemeClr val="dk1"/>
            </a:solidFill>
            <a:prstDash val="solid"/>
            <a:round/>
            <a:headEnd type="none" w="med" len="med"/>
            <a:tailEnd type="none" w="med" len="med"/>
          </a:ln>
        </p:spPr>
      </p:cxnSp>
      <p:sp>
        <p:nvSpPr>
          <p:cNvPr id="966" name="Google Shape;966;p84"/>
          <p:cNvSpPr txBox="1"/>
          <p:nvPr/>
        </p:nvSpPr>
        <p:spPr>
          <a:xfrm>
            <a:off x="2514600" y="5029200"/>
            <a:ext cx="4056063" cy="3968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000"/>
              <a:buFont typeface="Noto Sans Symbols"/>
              <a:buNone/>
            </a:pPr>
            <a:r>
              <a:rPr lang="en-US" sz="2000" b="1" dirty="0">
                <a:solidFill>
                  <a:schemeClr val="dk1"/>
                </a:solidFill>
                <a:latin typeface="Times New Roman"/>
                <a:ea typeface="Times New Roman"/>
                <a:cs typeface="Times New Roman"/>
                <a:sym typeface="Times New Roman"/>
              </a:rPr>
              <a:t>TIME----------------------------------…</a:t>
            </a:r>
            <a:endParaRPr sz="2000" b="1" dirty="0">
              <a:solidFill>
                <a:schemeClr val="dk1"/>
              </a:solidFill>
              <a:latin typeface="Times New Roman"/>
              <a:ea typeface="Times New Roman"/>
              <a:cs typeface="Times New Roman"/>
              <a:sym typeface="Times New Roman"/>
            </a:endParaRPr>
          </a:p>
        </p:txBody>
      </p:sp>
      <p:cxnSp>
        <p:nvCxnSpPr>
          <p:cNvPr id="967" name="Google Shape;967;p84"/>
          <p:cNvCxnSpPr/>
          <p:nvPr/>
        </p:nvCxnSpPr>
        <p:spPr>
          <a:xfrm>
            <a:off x="914400" y="4800600"/>
            <a:ext cx="6705600" cy="0"/>
          </a:xfrm>
          <a:prstGeom prst="straightConnector1">
            <a:avLst/>
          </a:prstGeom>
          <a:noFill/>
          <a:ln w="9525" cap="flat" cmpd="sng">
            <a:solidFill>
              <a:schemeClr val="dk1"/>
            </a:solidFill>
            <a:prstDash val="lgDash"/>
            <a:round/>
            <a:headEnd type="none" w="med" len="med"/>
            <a:tailEnd type="none" w="med" len="med"/>
          </a:ln>
        </p:spPr>
      </p:cxnSp>
      <p:cxnSp>
        <p:nvCxnSpPr>
          <p:cNvPr id="968" name="Google Shape;968;p84"/>
          <p:cNvCxnSpPr/>
          <p:nvPr/>
        </p:nvCxnSpPr>
        <p:spPr>
          <a:xfrm rot="10800000" flipH="1">
            <a:off x="1295400" y="2514600"/>
            <a:ext cx="1066800" cy="1752600"/>
          </a:xfrm>
          <a:prstGeom prst="straightConnector1">
            <a:avLst/>
          </a:prstGeom>
          <a:noFill/>
          <a:ln w="38100" cap="flat" cmpd="sng">
            <a:solidFill>
              <a:schemeClr val="dk1"/>
            </a:solidFill>
            <a:prstDash val="solid"/>
            <a:round/>
            <a:headEnd type="none" w="med" len="med"/>
            <a:tailEnd type="none" w="med" len="med"/>
          </a:ln>
        </p:spPr>
      </p:cxnSp>
      <p:cxnSp>
        <p:nvCxnSpPr>
          <p:cNvPr id="969" name="Google Shape;969;p84"/>
          <p:cNvCxnSpPr/>
          <p:nvPr/>
        </p:nvCxnSpPr>
        <p:spPr>
          <a:xfrm>
            <a:off x="2362200" y="2514600"/>
            <a:ext cx="838200" cy="609600"/>
          </a:xfrm>
          <a:prstGeom prst="straightConnector1">
            <a:avLst/>
          </a:prstGeom>
          <a:noFill/>
          <a:ln w="38100" cap="flat" cmpd="sng">
            <a:solidFill>
              <a:schemeClr val="dk1"/>
            </a:solidFill>
            <a:prstDash val="solid"/>
            <a:round/>
            <a:headEnd type="none" w="med" len="med"/>
            <a:tailEnd type="none" w="med" len="med"/>
          </a:ln>
        </p:spPr>
      </p:cxnSp>
      <p:cxnSp>
        <p:nvCxnSpPr>
          <p:cNvPr id="970" name="Google Shape;970;p84"/>
          <p:cNvCxnSpPr/>
          <p:nvPr/>
        </p:nvCxnSpPr>
        <p:spPr>
          <a:xfrm>
            <a:off x="3200400" y="3124200"/>
            <a:ext cx="609600" cy="838200"/>
          </a:xfrm>
          <a:prstGeom prst="straightConnector1">
            <a:avLst/>
          </a:prstGeom>
          <a:noFill/>
          <a:ln w="38100" cap="flat" cmpd="sng">
            <a:solidFill>
              <a:schemeClr val="dk1"/>
            </a:solidFill>
            <a:prstDash val="solid"/>
            <a:round/>
            <a:headEnd type="none" w="med" len="med"/>
            <a:tailEnd type="none" w="med" len="med"/>
          </a:ln>
        </p:spPr>
      </p:cxnSp>
      <p:cxnSp>
        <p:nvCxnSpPr>
          <p:cNvPr id="971" name="Google Shape;971;p84"/>
          <p:cNvCxnSpPr/>
          <p:nvPr/>
        </p:nvCxnSpPr>
        <p:spPr>
          <a:xfrm rot="10800000" flipH="1">
            <a:off x="3810000" y="3657600"/>
            <a:ext cx="762000" cy="304800"/>
          </a:xfrm>
          <a:prstGeom prst="straightConnector1">
            <a:avLst/>
          </a:prstGeom>
          <a:noFill/>
          <a:ln w="38100" cap="flat" cmpd="sng">
            <a:solidFill>
              <a:schemeClr val="dk1"/>
            </a:solidFill>
            <a:prstDash val="solid"/>
            <a:round/>
            <a:headEnd type="none" w="med" len="med"/>
            <a:tailEnd type="none" w="med" len="med"/>
          </a:ln>
        </p:spPr>
      </p:cxnSp>
      <p:cxnSp>
        <p:nvCxnSpPr>
          <p:cNvPr id="972" name="Google Shape;972;p84"/>
          <p:cNvCxnSpPr/>
          <p:nvPr/>
        </p:nvCxnSpPr>
        <p:spPr>
          <a:xfrm rot="10800000" flipH="1">
            <a:off x="4572000" y="2057400"/>
            <a:ext cx="762000" cy="1600200"/>
          </a:xfrm>
          <a:prstGeom prst="straightConnector1">
            <a:avLst/>
          </a:prstGeom>
          <a:noFill/>
          <a:ln w="38100" cap="flat" cmpd="sng">
            <a:solidFill>
              <a:schemeClr val="dk1"/>
            </a:solidFill>
            <a:prstDash val="solid"/>
            <a:round/>
            <a:headEnd type="none" w="med" len="med"/>
            <a:tailEnd type="none" w="med" len="med"/>
          </a:ln>
        </p:spPr>
      </p:cxnSp>
      <p:cxnSp>
        <p:nvCxnSpPr>
          <p:cNvPr id="973" name="Google Shape;973;p84"/>
          <p:cNvCxnSpPr/>
          <p:nvPr/>
        </p:nvCxnSpPr>
        <p:spPr>
          <a:xfrm>
            <a:off x="5334000" y="2057400"/>
            <a:ext cx="838200" cy="2286000"/>
          </a:xfrm>
          <a:prstGeom prst="straightConnector1">
            <a:avLst/>
          </a:prstGeom>
          <a:noFill/>
          <a:ln w="38100" cap="flat" cmpd="sng">
            <a:solidFill>
              <a:schemeClr val="dk1"/>
            </a:solidFill>
            <a:prstDash val="solid"/>
            <a:round/>
            <a:headEnd type="none" w="med" len="med"/>
            <a:tailEnd type="none" w="med" len="med"/>
          </a:ln>
        </p:spPr>
      </p:cxnSp>
      <p:cxnSp>
        <p:nvCxnSpPr>
          <p:cNvPr id="974" name="Google Shape;974;p84"/>
          <p:cNvCxnSpPr/>
          <p:nvPr/>
        </p:nvCxnSpPr>
        <p:spPr>
          <a:xfrm rot="10800000" flipH="1">
            <a:off x="6172200" y="1143000"/>
            <a:ext cx="990600" cy="3200400"/>
          </a:xfrm>
          <a:prstGeom prst="straightConnector1">
            <a:avLst/>
          </a:prstGeom>
          <a:noFill/>
          <a:ln w="38100" cap="flat" cmpd="sng">
            <a:solidFill>
              <a:schemeClr val="dk1"/>
            </a:solidFill>
            <a:prstDash val="solid"/>
            <a:round/>
            <a:headEnd type="none" w="med" len="med"/>
            <a:tailEnd type="none" w="med" len="med"/>
          </a:ln>
        </p:spPr>
      </p:cxnSp>
      <p:sp>
        <p:nvSpPr>
          <p:cNvPr id="975" name="Google Shape;975;p84"/>
          <p:cNvSpPr txBox="1"/>
          <p:nvPr/>
        </p:nvSpPr>
        <p:spPr>
          <a:xfrm>
            <a:off x="7772400" y="1600200"/>
            <a:ext cx="722313"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0000"/>
              </a:buClr>
              <a:buSzPts val="2000"/>
              <a:buFont typeface="Noto Sans Symbols"/>
              <a:buNone/>
            </a:pPr>
            <a:r>
              <a:rPr lang="en-US" sz="2000" b="1">
                <a:solidFill>
                  <a:srgbClr val="FF0000"/>
                </a:solidFill>
                <a:latin typeface="Times New Roman"/>
                <a:ea typeface="Times New Roman"/>
                <a:cs typeface="Times New Roman"/>
                <a:sym typeface="Times New Roman"/>
              </a:rPr>
              <a:t>UCL</a:t>
            </a:r>
            <a:endParaRPr/>
          </a:p>
        </p:txBody>
      </p:sp>
      <p:sp>
        <p:nvSpPr>
          <p:cNvPr id="976" name="Google Shape;976;p84"/>
          <p:cNvSpPr txBox="1"/>
          <p:nvPr/>
        </p:nvSpPr>
        <p:spPr>
          <a:xfrm>
            <a:off x="7848600" y="3127375"/>
            <a:ext cx="538163"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0000"/>
              </a:buClr>
              <a:buSzPts val="2000"/>
              <a:buFont typeface="Noto Sans Symbols"/>
              <a:buNone/>
            </a:pPr>
            <a:r>
              <a:rPr lang="en-US" sz="2000" b="1">
                <a:solidFill>
                  <a:srgbClr val="FF0000"/>
                </a:solidFill>
                <a:latin typeface="Times New Roman"/>
                <a:ea typeface="Times New Roman"/>
                <a:cs typeface="Times New Roman"/>
                <a:sym typeface="Times New Roman"/>
              </a:rPr>
              <a:t>CL</a:t>
            </a:r>
            <a:endParaRPr/>
          </a:p>
        </p:txBody>
      </p:sp>
      <p:sp>
        <p:nvSpPr>
          <p:cNvPr id="977" name="Google Shape;977;p84"/>
          <p:cNvSpPr txBox="1"/>
          <p:nvPr/>
        </p:nvSpPr>
        <p:spPr>
          <a:xfrm>
            <a:off x="7696200" y="4572000"/>
            <a:ext cx="708025"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0000"/>
              </a:buClr>
              <a:buSzPts val="2000"/>
              <a:buFont typeface="Noto Sans Symbols"/>
              <a:buNone/>
            </a:pPr>
            <a:r>
              <a:rPr lang="en-US" sz="2000" b="1">
                <a:solidFill>
                  <a:srgbClr val="FF0000"/>
                </a:solidFill>
                <a:latin typeface="Times New Roman"/>
                <a:ea typeface="Times New Roman"/>
                <a:cs typeface="Times New Roman"/>
                <a:sym typeface="Times New Roman"/>
              </a:rPr>
              <a:t>LCL</a:t>
            </a:r>
            <a:endParaRPr/>
          </a:p>
        </p:txBody>
      </p:sp>
      <p:sp>
        <p:nvSpPr>
          <p:cNvPr id="978" name="Google Shape;978;p84"/>
          <p:cNvSpPr txBox="1"/>
          <p:nvPr/>
        </p:nvSpPr>
        <p:spPr>
          <a:xfrm>
            <a:off x="6858000" y="1981200"/>
            <a:ext cx="519113" cy="2654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C</a:t>
            </a:r>
            <a:endParaRPr/>
          </a:p>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O</a:t>
            </a:r>
            <a:endParaRPr/>
          </a:p>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M</a:t>
            </a:r>
            <a:endParaRPr/>
          </a:p>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M</a:t>
            </a:r>
            <a:endParaRPr/>
          </a:p>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O</a:t>
            </a:r>
            <a:endParaRPr/>
          </a:p>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N</a:t>
            </a:r>
            <a:endParaRPr/>
          </a:p>
        </p:txBody>
      </p:sp>
      <p:sp>
        <p:nvSpPr>
          <p:cNvPr id="979" name="Google Shape;979;p84"/>
          <p:cNvSpPr txBox="1"/>
          <p:nvPr/>
        </p:nvSpPr>
        <p:spPr>
          <a:xfrm>
            <a:off x="5486400" y="762000"/>
            <a:ext cx="1725613" cy="5191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990099"/>
              </a:buClr>
              <a:buSzPts val="2800"/>
              <a:buFont typeface="Noto Sans Symbols"/>
              <a:buNone/>
            </a:pPr>
            <a:r>
              <a:rPr lang="en-US" sz="2800" b="1">
                <a:solidFill>
                  <a:srgbClr val="990099"/>
                </a:solidFill>
                <a:latin typeface="Times New Roman"/>
                <a:ea typeface="Times New Roman"/>
                <a:cs typeface="Times New Roman"/>
                <a:sym typeface="Times New Roman"/>
              </a:rPr>
              <a:t>SPECIAL</a:t>
            </a:r>
            <a:endParaRPr/>
          </a:p>
        </p:txBody>
      </p:sp>
      <p:cxnSp>
        <p:nvCxnSpPr>
          <p:cNvPr id="980" name="Google Shape;980;p84"/>
          <p:cNvCxnSpPr/>
          <p:nvPr/>
        </p:nvCxnSpPr>
        <p:spPr>
          <a:xfrm>
            <a:off x="228600" y="3352800"/>
            <a:ext cx="838200" cy="0"/>
          </a:xfrm>
          <a:prstGeom prst="straightConnector1">
            <a:avLst/>
          </a:prstGeom>
          <a:noFill/>
          <a:ln w="38100" cap="flat" cmpd="sng">
            <a:solidFill>
              <a:srgbClr val="FF0000"/>
            </a:solidFill>
            <a:prstDash val="solid"/>
            <a:round/>
            <a:headEnd type="none" w="med" len="med"/>
            <a:tailEnd type="triangle" w="med" len="med"/>
          </a:ln>
        </p:spPr>
      </p:cxnSp>
      <p:sp>
        <p:nvSpPr>
          <p:cNvPr id="981" name="Google Shape;981;p84"/>
          <p:cNvSpPr/>
          <p:nvPr/>
        </p:nvSpPr>
        <p:spPr>
          <a:xfrm>
            <a:off x="1066800" y="3200400"/>
            <a:ext cx="381000" cy="304800"/>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cxnSp>
        <p:nvCxnSpPr>
          <p:cNvPr id="982" name="Google Shape;982;p84"/>
          <p:cNvCxnSpPr/>
          <p:nvPr/>
        </p:nvCxnSpPr>
        <p:spPr>
          <a:xfrm>
            <a:off x="1447800" y="3352800"/>
            <a:ext cx="304800" cy="0"/>
          </a:xfrm>
          <a:prstGeom prst="straightConnector1">
            <a:avLst/>
          </a:prstGeom>
          <a:noFill/>
          <a:ln w="38100" cap="flat" cmpd="sng">
            <a:solidFill>
              <a:srgbClr val="FF0000"/>
            </a:solidFill>
            <a:prstDash val="solid"/>
            <a:round/>
            <a:headEnd type="none" w="med" len="med"/>
            <a:tailEnd type="triangle" w="med" len="med"/>
          </a:ln>
        </p:spPr>
      </p:cxnSp>
      <p:cxnSp>
        <p:nvCxnSpPr>
          <p:cNvPr id="983" name="Google Shape;983;p84"/>
          <p:cNvCxnSpPr/>
          <p:nvPr/>
        </p:nvCxnSpPr>
        <p:spPr>
          <a:xfrm>
            <a:off x="381000" y="2971800"/>
            <a:ext cx="228600" cy="381000"/>
          </a:xfrm>
          <a:prstGeom prst="straightConnector1">
            <a:avLst/>
          </a:prstGeom>
          <a:noFill/>
          <a:ln w="38100" cap="flat" cmpd="sng">
            <a:solidFill>
              <a:srgbClr val="FF0000"/>
            </a:solidFill>
            <a:prstDash val="solid"/>
            <a:round/>
            <a:headEnd type="none" w="med" len="med"/>
            <a:tailEnd type="triangle" w="med" len="med"/>
          </a:ln>
        </p:spPr>
      </p:cxnSp>
      <p:cxnSp>
        <p:nvCxnSpPr>
          <p:cNvPr id="984" name="Google Shape;984;p84"/>
          <p:cNvCxnSpPr/>
          <p:nvPr/>
        </p:nvCxnSpPr>
        <p:spPr>
          <a:xfrm>
            <a:off x="685800" y="2971800"/>
            <a:ext cx="228600" cy="381000"/>
          </a:xfrm>
          <a:prstGeom prst="straightConnector1">
            <a:avLst/>
          </a:prstGeom>
          <a:noFill/>
          <a:ln w="38100" cap="flat" cmpd="sng">
            <a:solidFill>
              <a:srgbClr val="FF0000"/>
            </a:solidFill>
            <a:prstDash val="solid"/>
            <a:round/>
            <a:headEnd type="none" w="med" len="med"/>
            <a:tailEnd type="triangle" w="med" len="med"/>
          </a:ln>
        </p:spPr>
      </p:cxnSp>
      <p:cxnSp>
        <p:nvCxnSpPr>
          <p:cNvPr id="985" name="Google Shape;985;p84"/>
          <p:cNvCxnSpPr/>
          <p:nvPr/>
        </p:nvCxnSpPr>
        <p:spPr>
          <a:xfrm rot="10800000" flipH="1">
            <a:off x="304800" y="3352800"/>
            <a:ext cx="228600" cy="381000"/>
          </a:xfrm>
          <a:prstGeom prst="straightConnector1">
            <a:avLst/>
          </a:prstGeom>
          <a:noFill/>
          <a:ln w="38100" cap="flat" cmpd="sng">
            <a:solidFill>
              <a:srgbClr val="FF0000"/>
            </a:solidFill>
            <a:prstDash val="solid"/>
            <a:round/>
            <a:headEnd type="none" w="med" len="med"/>
            <a:tailEnd type="triangle" w="med" len="med"/>
          </a:ln>
        </p:spPr>
      </p:cxnSp>
      <p:cxnSp>
        <p:nvCxnSpPr>
          <p:cNvPr id="986" name="Google Shape;986;p84"/>
          <p:cNvCxnSpPr/>
          <p:nvPr/>
        </p:nvCxnSpPr>
        <p:spPr>
          <a:xfrm rot="10800000" flipH="1">
            <a:off x="609600" y="3352800"/>
            <a:ext cx="228600" cy="381000"/>
          </a:xfrm>
          <a:prstGeom prst="straightConnector1">
            <a:avLst/>
          </a:prstGeom>
          <a:noFill/>
          <a:ln w="38100" cap="flat" cmpd="sng">
            <a:solidFill>
              <a:srgbClr val="FF0000"/>
            </a:solidFill>
            <a:prstDash val="solid"/>
            <a:round/>
            <a:headEnd type="none" w="med" len="med"/>
            <a:tailEnd type="triangle" w="med" len="med"/>
          </a:ln>
        </p:spPr>
      </p:cxnSp>
      <p:sp>
        <p:nvSpPr>
          <p:cNvPr id="71" name="Google Shape;196;p32">
            <a:extLst>
              <a:ext uri="{FF2B5EF4-FFF2-40B4-BE49-F238E27FC236}">
                <a16:creationId xmlns:a16="http://schemas.microsoft.com/office/drawing/2014/main" id="{BD5F3959-6D4D-4E6E-BC2A-E707A81E1E8B}"/>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7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7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7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76">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75">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77">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78">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978">
                                            <p:txEl>
                                              <p:pRg st="1" end="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978">
                                            <p:txEl>
                                              <p:pRg st="2" end="2"/>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78">
                                            <p:txEl>
                                              <p:pRg st="3" end="3"/>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978">
                                            <p:txEl>
                                              <p:pRg st="4" end="4"/>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978">
                                            <p:txEl>
                                              <p:pRg st="5" end="5"/>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98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98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98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98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98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981"/>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982"/>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974"/>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9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grpSp>
        <p:nvGrpSpPr>
          <p:cNvPr id="919" name="Google Shape;919;p84"/>
          <p:cNvGrpSpPr/>
          <p:nvPr/>
        </p:nvGrpSpPr>
        <p:grpSpPr>
          <a:xfrm rot="5400000">
            <a:off x="-476250" y="2228850"/>
            <a:ext cx="4419600" cy="2247900"/>
            <a:chOff x="2202" y="2309"/>
            <a:chExt cx="2892" cy="1416"/>
          </a:xfrm>
        </p:grpSpPr>
        <p:sp>
          <p:nvSpPr>
            <p:cNvPr id="920" name="Google Shape;920;p84"/>
            <p:cNvSpPr/>
            <p:nvPr/>
          </p:nvSpPr>
          <p:spPr>
            <a:xfrm>
              <a:off x="2202" y="2309"/>
              <a:ext cx="2892" cy="123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921" name="Google Shape;921;p84"/>
            <p:cNvSpPr/>
            <p:nvPr/>
          </p:nvSpPr>
          <p:spPr>
            <a:xfrm>
              <a:off x="2202" y="3544"/>
              <a:ext cx="2892" cy="1"/>
            </a:xfrm>
            <a:custGeom>
              <a:avLst/>
              <a:gdLst/>
              <a:ahLst/>
              <a:cxnLst/>
              <a:rect l="l" t="t" r="r" b="b"/>
              <a:pathLst>
                <a:path w="2892" h="1" extrusionOk="0">
                  <a:moveTo>
                    <a:pt x="2892" y="0"/>
                  </a:moveTo>
                  <a:lnTo>
                    <a:pt x="0" y="0"/>
                  </a:lnTo>
                  <a:lnTo>
                    <a:pt x="2892" y="0"/>
                  </a:lnTo>
                </a:path>
              </a:pathLst>
            </a:custGeom>
            <a:noFill/>
            <a:ln w="9525" cap="flat"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cxnSp>
          <p:nvCxnSpPr>
            <p:cNvPr id="922" name="Google Shape;922;p84"/>
            <p:cNvCxnSpPr/>
            <p:nvPr/>
          </p:nvCxnSpPr>
          <p:spPr>
            <a:xfrm rot="10800000">
              <a:off x="2202"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3" name="Google Shape;923;p84"/>
            <p:cNvCxnSpPr/>
            <p:nvPr/>
          </p:nvCxnSpPr>
          <p:spPr>
            <a:xfrm rot="10800000">
              <a:off x="2489"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4" name="Google Shape;924;p84"/>
            <p:cNvCxnSpPr/>
            <p:nvPr/>
          </p:nvCxnSpPr>
          <p:spPr>
            <a:xfrm rot="10800000">
              <a:off x="2783"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5" name="Google Shape;925;p84"/>
            <p:cNvCxnSpPr/>
            <p:nvPr/>
          </p:nvCxnSpPr>
          <p:spPr>
            <a:xfrm rot="10800000">
              <a:off x="3070"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6" name="Google Shape;926;p84"/>
            <p:cNvCxnSpPr/>
            <p:nvPr/>
          </p:nvCxnSpPr>
          <p:spPr>
            <a:xfrm rot="10800000">
              <a:off x="3358"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7" name="Google Shape;927;p84"/>
            <p:cNvCxnSpPr/>
            <p:nvPr/>
          </p:nvCxnSpPr>
          <p:spPr>
            <a:xfrm rot="10800000">
              <a:off x="3651"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8" name="Google Shape;928;p84"/>
            <p:cNvCxnSpPr/>
            <p:nvPr/>
          </p:nvCxnSpPr>
          <p:spPr>
            <a:xfrm rot="10800000">
              <a:off x="3938"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29" name="Google Shape;929;p84"/>
            <p:cNvCxnSpPr/>
            <p:nvPr/>
          </p:nvCxnSpPr>
          <p:spPr>
            <a:xfrm rot="10800000">
              <a:off x="4226"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30" name="Google Shape;930;p84"/>
            <p:cNvCxnSpPr/>
            <p:nvPr/>
          </p:nvCxnSpPr>
          <p:spPr>
            <a:xfrm rot="10800000">
              <a:off x="4513"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31" name="Google Shape;931;p84"/>
            <p:cNvCxnSpPr/>
            <p:nvPr/>
          </p:nvCxnSpPr>
          <p:spPr>
            <a:xfrm rot="10800000">
              <a:off x="4807"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32" name="Google Shape;932;p84"/>
            <p:cNvCxnSpPr/>
            <p:nvPr/>
          </p:nvCxnSpPr>
          <p:spPr>
            <a:xfrm rot="10800000">
              <a:off x="5094"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933" name="Google Shape;933;p84"/>
            <p:cNvCxnSpPr/>
            <p:nvPr/>
          </p:nvCxnSpPr>
          <p:spPr>
            <a:xfrm>
              <a:off x="2202"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934" name="Google Shape;934;p84"/>
            <p:cNvCxnSpPr/>
            <p:nvPr/>
          </p:nvCxnSpPr>
          <p:spPr>
            <a:xfrm>
              <a:off x="2298" y="3544"/>
              <a:ext cx="95" cy="0"/>
            </a:xfrm>
            <a:prstGeom prst="straightConnector1">
              <a:avLst/>
            </a:prstGeom>
            <a:noFill/>
            <a:ln w="9525" cap="flat" cmpd="sng">
              <a:solidFill>
                <a:srgbClr val="000080"/>
              </a:solidFill>
              <a:prstDash val="solid"/>
              <a:round/>
              <a:headEnd type="none" w="med" len="med"/>
              <a:tailEnd type="none" w="med" len="med"/>
            </a:ln>
          </p:spPr>
        </p:cxnSp>
        <p:cxnSp>
          <p:nvCxnSpPr>
            <p:cNvPr id="935" name="Google Shape;935;p84"/>
            <p:cNvCxnSpPr/>
            <p:nvPr/>
          </p:nvCxnSpPr>
          <p:spPr>
            <a:xfrm>
              <a:off x="2393"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936" name="Google Shape;936;p84"/>
            <p:cNvCxnSpPr/>
            <p:nvPr/>
          </p:nvCxnSpPr>
          <p:spPr>
            <a:xfrm>
              <a:off x="2489"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937" name="Google Shape;937;p84"/>
            <p:cNvCxnSpPr/>
            <p:nvPr/>
          </p:nvCxnSpPr>
          <p:spPr>
            <a:xfrm rot="10800000" flipH="1">
              <a:off x="2585" y="3541"/>
              <a:ext cx="102" cy="3"/>
            </a:xfrm>
            <a:prstGeom prst="straightConnector1">
              <a:avLst/>
            </a:prstGeom>
            <a:noFill/>
            <a:ln w="9525" cap="flat" cmpd="sng">
              <a:solidFill>
                <a:srgbClr val="000080"/>
              </a:solidFill>
              <a:prstDash val="solid"/>
              <a:round/>
              <a:headEnd type="none" w="med" len="med"/>
              <a:tailEnd type="none" w="med" len="med"/>
            </a:ln>
          </p:spPr>
        </p:cxnSp>
        <p:sp>
          <p:nvSpPr>
            <p:cNvPr id="938" name="Google Shape;938;p84"/>
            <p:cNvSpPr/>
            <p:nvPr/>
          </p:nvSpPr>
          <p:spPr>
            <a:xfrm>
              <a:off x="2687" y="3530"/>
              <a:ext cx="96" cy="11"/>
            </a:xfrm>
            <a:custGeom>
              <a:avLst/>
              <a:gdLst/>
              <a:ahLst/>
              <a:cxnLst/>
              <a:rect l="l" t="t" r="r" b="b"/>
              <a:pathLst>
                <a:path w="96" h="18" extrusionOk="0">
                  <a:moveTo>
                    <a:pt x="0" y="18"/>
                  </a:moveTo>
                  <a:lnTo>
                    <a:pt x="48" y="1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39" name="Google Shape;939;p84"/>
            <p:cNvSpPr/>
            <p:nvPr/>
          </p:nvSpPr>
          <p:spPr>
            <a:xfrm>
              <a:off x="2783" y="3509"/>
              <a:ext cx="96" cy="21"/>
            </a:xfrm>
            <a:custGeom>
              <a:avLst/>
              <a:gdLst/>
              <a:ahLst/>
              <a:cxnLst/>
              <a:rect l="l" t="t" r="r" b="b"/>
              <a:pathLst>
                <a:path w="96" h="36" extrusionOk="0">
                  <a:moveTo>
                    <a:pt x="0" y="36"/>
                  </a:moveTo>
                  <a:lnTo>
                    <a:pt x="48" y="24"/>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0" name="Google Shape;940;p84"/>
            <p:cNvSpPr/>
            <p:nvPr/>
          </p:nvSpPr>
          <p:spPr>
            <a:xfrm>
              <a:off x="2879" y="3468"/>
              <a:ext cx="95" cy="41"/>
            </a:xfrm>
            <a:custGeom>
              <a:avLst/>
              <a:gdLst/>
              <a:ahLst/>
              <a:cxnLst/>
              <a:rect l="l" t="t" r="r" b="b"/>
              <a:pathLst>
                <a:path w="95" h="71" extrusionOk="0">
                  <a:moveTo>
                    <a:pt x="0" y="71"/>
                  </a:moveTo>
                  <a:lnTo>
                    <a:pt x="47" y="41"/>
                  </a:lnTo>
                  <a:lnTo>
                    <a:pt x="71" y="24"/>
                  </a:lnTo>
                  <a:lnTo>
                    <a:pt x="95"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1" name="Google Shape;941;p84"/>
            <p:cNvSpPr/>
            <p:nvPr/>
          </p:nvSpPr>
          <p:spPr>
            <a:xfrm>
              <a:off x="2974" y="3384"/>
              <a:ext cx="96" cy="84"/>
            </a:xfrm>
            <a:custGeom>
              <a:avLst/>
              <a:gdLst/>
              <a:ahLst/>
              <a:cxnLst/>
              <a:rect l="l" t="t" r="r" b="b"/>
              <a:pathLst>
                <a:path w="96" h="144" extrusionOk="0">
                  <a:moveTo>
                    <a:pt x="0" y="144"/>
                  </a:moveTo>
                  <a:lnTo>
                    <a:pt x="24" y="114"/>
                  </a:lnTo>
                  <a:lnTo>
                    <a:pt x="48" y="84"/>
                  </a:lnTo>
                  <a:lnTo>
                    <a:pt x="72" y="4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2" name="Google Shape;942;p84"/>
            <p:cNvSpPr/>
            <p:nvPr/>
          </p:nvSpPr>
          <p:spPr>
            <a:xfrm>
              <a:off x="3070" y="3251"/>
              <a:ext cx="96" cy="133"/>
            </a:xfrm>
            <a:custGeom>
              <a:avLst/>
              <a:gdLst/>
              <a:ahLst/>
              <a:cxnLst/>
              <a:rect l="l" t="t" r="r" b="b"/>
              <a:pathLst>
                <a:path w="96" h="227" extrusionOk="0">
                  <a:moveTo>
                    <a:pt x="0" y="227"/>
                  </a:moveTo>
                  <a:lnTo>
                    <a:pt x="24" y="179"/>
                  </a:lnTo>
                  <a:lnTo>
                    <a:pt x="48" y="125"/>
                  </a:lnTo>
                  <a:lnTo>
                    <a:pt x="72" y="65"/>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3" name="Google Shape;943;p84"/>
            <p:cNvSpPr/>
            <p:nvPr/>
          </p:nvSpPr>
          <p:spPr>
            <a:xfrm>
              <a:off x="3166" y="3062"/>
              <a:ext cx="96" cy="189"/>
            </a:xfrm>
            <a:custGeom>
              <a:avLst/>
              <a:gdLst/>
              <a:ahLst/>
              <a:cxnLst/>
              <a:rect l="l" t="t" r="r" b="b"/>
              <a:pathLst>
                <a:path w="96" h="324" extrusionOk="0">
                  <a:moveTo>
                    <a:pt x="0" y="324"/>
                  </a:moveTo>
                  <a:lnTo>
                    <a:pt x="24" y="252"/>
                  </a:lnTo>
                  <a:lnTo>
                    <a:pt x="48" y="174"/>
                  </a:lnTo>
                  <a:lnTo>
                    <a:pt x="72" y="90"/>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4" name="Google Shape;944;p84"/>
            <p:cNvSpPr/>
            <p:nvPr/>
          </p:nvSpPr>
          <p:spPr>
            <a:xfrm>
              <a:off x="3262" y="2832"/>
              <a:ext cx="96" cy="230"/>
            </a:xfrm>
            <a:custGeom>
              <a:avLst/>
              <a:gdLst/>
              <a:ahLst/>
              <a:cxnLst/>
              <a:rect l="l" t="t" r="r" b="b"/>
              <a:pathLst>
                <a:path w="96" h="395" extrusionOk="0">
                  <a:moveTo>
                    <a:pt x="0" y="395"/>
                  </a:moveTo>
                  <a:lnTo>
                    <a:pt x="24" y="300"/>
                  </a:lnTo>
                  <a:lnTo>
                    <a:pt x="48" y="204"/>
                  </a:lnTo>
                  <a:lnTo>
                    <a:pt x="72" y="10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5" name="Google Shape;945;p84"/>
            <p:cNvSpPr/>
            <p:nvPr/>
          </p:nvSpPr>
          <p:spPr>
            <a:xfrm>
              <a:off x="3358" y="2605"/>
              <a:ext cx="95" cy="227"/>
            </a:xfrm>
            <a:custGeom>
              <a:avLst/>
              <a:gdLst/>
              <a:ahLst/>
              <a:cxnLst/>
              <a:rect l="l" t="t" r="r" b="b"/>
              <a:pathLst>
                <a:path w="95" h="389" extrusionOk="0">
                  <a:moveTo>
                    <a:pt x="0" y="389"/>
                  </a:moveTo>
                  <a:lnTo>
                    <a:pt x="24" y="288"/>
                  </a:lnTo>
                  <a:lnTo>
                    <a:pt x="47" y="186"/>
                  </a:lnTo>
                  <a:lnTo>
                    <a:pt x="71" y="90"/>
                  </a:lnTo>
                  <a:lnTo>
                    <a:pt x="95"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6" name="Google Shape;946;p84"/>
            <p:cNvSpPr/>
            <p:nvPr/>
          </p:nvSpPr>
          <p:spPr>
            <a:xfrm>
              <a:off x="3453" y="2434"/>
              <a:ext cx="96" cy="171"/>
            </a:xfrm>
            <a:custGeom>
              <a:avLst/>
              <a:gdLst/>
              <a:ahLst/>
              <a:cxnLst/>
              <a:rect l="l" t="t" r="r" b="b"/>
              <a:pathLst>
                <a:path w="96" h="293" extrusionOk="0">
                  <a:moveTo>
                    <a:pt x="0" y="293"/>
                  </a:moveTo>
                  <a:lnTo>
                    <a:pt x="24" y="210"/>
                  </a:lnTo>
                  <a:lnTo>
                    <a:pt x="48" y="132"/>
                  </a:lnTo>
                  <a:lnTo>
                    <a:pt x="72" y="60"/>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7" name="Google Shape;947;p84"/>
            <p:cNvSpPr/>
            <p:nvPr/>
          </p:nvSpPr>
          <p:spPr>
            <a:xfrm>
              <a:off x="3549" y="2371"/>
              <a:ext cx="102" cy="63"/>
            </a:xfrm>
            <a:custGeom>
              <a:avLst/>
              <a:gdLst/>
              <a:ahLst/>
              <a:cxnLst/>
              <a:rect l="l" t="t" r="r" b="b"/>
              <a:pathLst>
                <a:path w="102" h="108" extrusionOk="0">
                  <a:moveTo>
                    <a:pt x="0" y="108"/>
                  </a:moveTo>
                  <a:lnTo>
                    <a:pt x="24" y="66"/>
                  </a:lnTo>
                  <a:lnTo>
                    <a:pt x="48" y="30"/>
                  </a:lnTo>
                  <a:lnTo>
                    <a:pt x="78" y="6"/>
                  </a:lnTo>
                  <a:lnTo>
                    <a:pt x="102"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8" name="Google Shape;948;p84"/>
            <p:cNvSpPr/>
            <p:nvPr/>
          </p:nvSpPr>
          <p:spPr>
            <a:xfrm>
              <a:off x="3651" y="2371"/>
              <a:ext cx="96" cy="63"/>
            </a:xfrm>
            <a:custGeom>
              <a:avLst/>
              <a:gdLst/>
              <a:ahLst/>
              <a:cxnLst/>
              <a:rect l="l" t="t" r="r" b="b"/>
              <a:pathLst>
                <a:path w="96" h="108" extrusionOk="0">
                  <a:moveTo>
                    <a:pt x="0" y="0"/>
                  </a:moveTo>
                  <a:lnTo>
                    <a:pt x="24" y="6"/>
                  </a:lnTo>
                  <a:lnTo>
                    <a:pt x="48" y="30"/>
                  </a:lnTo>
                  <a:lnTo>
                    <a:pt x="72" y="66"/>
                  </a:lnTo>
                  <a:lnTo>
                    <a:pt x="96" y="108"/>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9" name="Google Shape;949;p84"/>
            <p:cNvSpPr/>
            <p:nvPr/>
          </p:nvSpPr>
          <p:spPr>
            <a:xfrm>
              <a:off x="3747" y="2434"/>
              <a:ext cx="96" cy="171"/>
            </a:xfrm>
            <a:custGeom>
              <a:avLst/>
              <a:gdLst/>
              <a:ahLst/>
              <a:cxnLst/>
              <a:rect l="l" t="t" r="r" b="b"/>
              <a:pathLst>
                <a:path w="96" h="293" extrusionOk="0">
                  <a:moveTo>
                    <a:pt x="0" y="0"/>
                  </a:moveTo>
                  <a:lnTo>
                    <a:pt x="24" y="60"/>
                  </a:lnTo>
                  <a:lnTo>
                    <a:pt x="48" y="132"/>
                  </a:lnTo>
                  <a:lnTo>
                    <a:pt x="72" y="210"/>
                  </a:lnTo>
                  <a:lnTo>
                    <a:pt x="96" y="293"/>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0" name="Google Shape;950;p84"/>
            <p:cNvSpPr/>
            <p:nvPr/>
          </p:nvSpPr>
          <p:spPr>
            <a:xfrm>
              <a:off x="3843" y="2605"/>
              <a:ext cx="95" cy="227"/>
            </a:xfrm>
            <a:custGeom>
              <a:avLst/>
              <a:gdLst/>
              <a:ahLst/>
              <a:cxnLst/>
              <a:rect l="l" t="t" r="r" b="b"/>
              <a:pathLst>
                <a:path w="95" h="389" extrusionOk="0">
                  <a:moveTo>
                    <a:pt x="0" y="0"/>
                  </a:moveTo>
                  <a:lnTo>
                    <a:pt x="24" y="90"/>
                  </a:lnTo>
                  <a:lnTo>
                    <a:pt x="48" y="186"/>
                  </a:lnTo>
                  <a:lnTo>
                    <a:pt x="71" y="288"/>
                  </a:lnTo>
                  <a:lnTo>
                    <a:pt x="95" y="389"/>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1" name="Google Shape;951;p84"/>
            <p:cNvSpPr/>
            <p:nvPr/>
          </p:nvSpPr>
          <p:spPr>
            <a:xfrm>
              <a:off x="3938" y="2832"/>
              <a:ext cx="96" cy="230"/>
            </a:xfrm>
            <a:custGeom>
              <a:avLst/>
              <a:gdLst/>
              <a:ahLst/>
              <a:cxnLst/>
              <a:rect l="l" t="t" r="r" b="b"/>
              <a:pathLst>
                <a:path w="96" h="395" extrusionOk="0">
                  <a:moveTo>
                    <a:pt x="0" y="0"/>
                  </a:moveTo>
                  <a:lnTo>
                    <a:pt x="24" y="102"/>
                  </a:lnTo>
                  <a:lnTo>
                    <a:pt x="48" y="204"/>
                  </a:lnTo>
                  <a:lnTo>
                    <a:pt x="72" y="300"/>
                  </a:lnTo>
                  <a:lnTo>
                    <a:pt x="96" y="395"/>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2" name="Google Shape;952;p84"/>
            <p:cNvSpPr/>
            <p:nvPr/>
          </p:nvSpPr>
          <p:spPr>
            <a:xfrm>
              <a:off x="4034" y="3062"/>
              <a:ext cx="96" cy="189"/>
            </a:xfrm>
            <a:custGeom>
              <a:avLst/>
              <a:gdLst/>
              <a:ahLst/>
              <a:cxnLst/>
              <a:rect l="l" t="t" r="r" b="b"/>
              <a:pathLst>
                <a:path w="96" h="324" extrusionOk="0">
                  <a:moveTo>
                    <a:pt x="0" y="0"/>
                  </a:moveTo>
                  <a:lnTo>
                    <a:pt x="24" y="90"/>
                  </a:lnTo>
                  <a:lnTo>
                    <a:pt x="48" y="174"/>
                  </a:lnTo>
                  <a:lnTo>
                    <a:pt x="72" y="252"/>
                  </a:lnTo>
                  <a:lnTo>
                    <a:pt x="96" y="324"/>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3" name="Google Shape;953;p84"/>
            <p:cNvSpPr/>
            <p:nvPr/>
          </p:nvSpPr>
          <p:spPr>
            <a:xfrm>
              <a:off x="4130" y="3251"/>
              <a:ext cx="96" cy="133"/>
            </a:xfrm>
            <a:custGeom>
              <a:avLst/>
              <a:gdLst/>
              <a:ahLst/>
              <a:cxnLst/>
              <a:rect l="l" t="t" r="r" b="b"/>
              <a:pathLst>
                <a:path w="96" h="227" extrusionOk="0">
                  <a:moveTo>
                    <a:pt x="0" y="0"/>
                  </a:moveTo>
                  <a:lnTo>
                    <a:pt x="24" y="65"/>
                  </a:lnTo>
                  <a:lnTo>
                    <a:pt x="48" y="125"/>
                  </a:lnTo>
                  <a:lnTo>
                    <a:pt x="72" y="179"/>
                  </a:lnTo>
                  <a:lnTo>
                    <a:pt x="96" y="227"/>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4" name="Google Shape;954;p84"/>
            <p:cNvSpPr/>
            <p:nvPr/>
          </p:nvSpPr>
          <p:spPr>
            <a:xfrm>
              <a:off x="4226" y="3384"/>
              <a:ext cx="96" cy="84"/>
            </a:xfrm>
            <a:custGeom>
              <a:avLst/>
              <a:gdLst/>
              <a:ahLst/>
              <a:cxnLst/>
              <a:rect l="l" t="t" r="r" b="b"/>
              <a:pathLst>
                <a:path w="96" h="144" extrusionOk="0">
                  <a:moveTo>
                    <a:pt x="0" y="0"/>
                  </a:moveTo>
                  <a:lnTo>
                    <a:pt x="24" y="42"/>
                  </a:lnTo>
                  <a:lnTo>
                    <a:pt x="48" y="84"/>
                  </a:lnTo>
                  <a:lnTo>
                    <a:pt x="72" y="114"/>
                  </a:lnTo>
                  <a:lnTo>
                    <a:pt x="96" y="144"/>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5" name="Google Shape;955;p84"/>
            <p:cNvSpPr/>
            <p:nvPr/>
          </p:nvSpPr>
          <p:spPr>
            <a:xfrm>
              <a:off x="4322" y="3468"/>
              <a:ext cx="96" cy="41"/>
            </a:xfrm>
            <a:custGeom>
              <a:avLst/>
              <a:gdLst/>
              <a:ahLst/>
              <a:cxnLst/>
              <a:rect l="l" t="t" r="r" b="b"/>
              <a:pathLst>
                <a:path w="96" h="71" extrusionOk="0">
                  <a:moveTo>
                    <a:pt x="0" y="0"/>
                  </a:moveTo>
                  <a:lnTo>
                    <a:pt x="24" y="24"/>
                  </a:lnTo>
                  <a:lnTo>
                    <a:pt x="48" y="41"/>
                  </a:lnTo>
                  <a:lnTo>
                    <a:pt x="96" y="71"/>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6" name="Google Shape;956;p84"/>
            <p:cNvSpPr/>
            <p:nvPr/>
          </p:nvSpPr>
          <p:spPr>
            <a:xfrm>
              <a:off x="4418" y="3509"/>
              <a:ext cx="95" cy="21"/>
            </a:xfrm>
            <a:custGeom>
              <a:avLst/>
              <a:gdLst/>
              <a:ahLst/>
              <a:cxnLst/>
              <a:rect l="l" t="t" r="r" b="b"/>
              <a:pathLst>
                <a:path w="95" h="36" extrusionOk="0">
                  <a:moveTo>
                    <a:pt x="0" y="0"/>
                  </a:moveTo>
                  <a:lnTo>
                    <a:pt x="47" y="24"/>
                  </a:lnTo>
                  <a:lnTo>
                    <a:pt x="95" y="36"/>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57" name="Google Shape;957;p84"/>
            <p:cNvSpPr/>
            <p:nvPr/>
          </p:nvSpPr>
          <p:spPr>
            <a:xfrm>
              <a:off x="4513" y="3530"/>
              <a:ext cx="102" cy="11"/>
            </a:xfrm>
            <a:custGeom>
              <a:avLst/>
              <a:gdLst/>
              <a:ahLst/>
              <a:cxnLst/>
              <a:rect l="l" t="t" r="r" b="b"/>
              <a:pathLst>
                <a:path w="102" h="18" extrusionOk="0">
                  <a:moveTo>
                    <a:pt x="0" y="0"/>
                  </a:moveTo>
                  <a:lnTo>
                    <a:pt x="48" y="12"/>
                  </a:lnTo>
                  <a:lnTo>
                    <a:pt x="102" y="18"/>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cxnSp>
          <p:nvCxnSpPr>
            <p:cNvPr id="958" name="Google Shape;958;p84"/>
            <p:cNvCxnSpPr/>
            <p:nvPr/>
          </p:nvCxnSpPr>
          <p:spPr>
            <a:xfrm>
              <a:off x="4615" y="3541"/>
              <a:ext cx="96" cy="3"/>
            </a:xfrm>
            <a:prstGeom prst="straightConnector1">
              <a:avLst/>
            </a:prstGeom>
            <a:noFill/>
            <a:ln w="9525" cap="flat" cmpd="sng">
              <a:solidFill>
                <a:srgbClr val="000080"/>
              </a:solidFill>
              <a:prstDash val="solid"/>
              <a:round/>
              <a:headEnd type="none" w="med" len="med"/>
              <a:tailEnd type="none" w="med" len="med"/>
            </a:ln>
          </p:spPr>
        </p:cxnSp>
        <p:cxnSp>
          <p:nvCxnSpPr>
            <p:cNvPr id="959" name="Google Shape;959;p84"/>
            <p:cNvCxnSpPr/>
            <p:nvPr/>
          </p:nvCxnSpPr>
          <p:spPr>
            <a:xfrm>
              <a:off x="4711"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960" name="Google Shape;960;p84"/>
            <p:cNvCxnSpPr/>
            <p:nvPr/>
          </p:nvCxnSpPr>
          <p:spPr>
            <a:xfrm>
              <a:off x="4807"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961" name="Google Shape;961;p84"/>
            <p:cNvCxnSpPr/>
            <p:nvPr/>
          </p:nvCxnSpPr>
          <p:spPr>
            <a:xfrm>
              <a:off x="4903" y="3544"/>
              <a:ext cx="95" cy="0"/>
            </a:xfrm>
            <a:prstGeom prst="straightConnector1">
              <a:avLst/>
            </a:prstGeom>
            <a:noFill/>
            <a:ln w="9525" cap="flat" cmpd="sng">
              <a:solidFill>
                <a:srgbClr val="000080"/>
              </a:solidFill>
              <a:prstDash val="solid"/>
              <a:round/>
              <a:headEnd type="none" w="med" len="med"/>
              <a:tailEnd type="none" w="med" len="med"/>
            </a:ln>
          </p:spPr>
        </p:cxnSp>
        <p:cxnSp>
          <p:nvCxnSpPr>
            <p:cNvPr id="962" name="Google Shape;962;p84"/>
            <p:cNvCxnSpPr/>
            <p:nvPr/>
          </p:nvCxnSpPr>
          <p:spPr>
            <a:xfrm>
              <a:off x="4998" y="3544"/>
              <a:ext cx="96" cy="0"/>
            </a:xfrm>
            <a:prstGeom prst="straightConnector1">
              <a:avLst/>
            </a:prstGeom>
            <a:noFill/>
            <a:ln w="9525" cap="flat" cmpd="sng">
              <a:solidFill>
                <a:srgbClr val="000080"/>
              </a:solidFill>
              <a:prstDash val="solid"/>
              <a:round/>
              <a:headEnd type="none" w="med" len="med"/>
              <a:tailEnd type="none" w="med" len="med"/>
            </a:ln>
          </p:spPr>
        </p:cxnSp>
        <p:sp>
          <p:nvSpPr>
            <p:cNvPr id="963" name="Google Shape;963;p84"/>
            <p:cNvSpPr/>
            <p:nvPr/>
          </p:nvSpPr>
          <p:spPr>
            <a:xfrm rot="-5400000">
              <a:off x="3448" y="3567"/>
              <a:ext cx="58" cy="25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2"/>
                </a:buClr>
                <a:buSzPts val="980"/>
                <a:buFont typeface="Noto Sans Symbols"/>
                <a:buNone/>
              </a:pPr>
              <a:endParaRPr sz="1400" b="1">
                <a:solidFill>
                  <a:schemeClr val="dk1"/>
                </a:solidFill>
                <a:latin typeface="Times New Roman"/>
                <a:ea typeface="Times New Roman"/>
                <a:cs typeface="Times New Roman"/>
                <a:sym typeface="Times New Roman"/>
              </a:endParaRPr>
            </a:p>
          </p:txBody>
        </p:sp>
      </p:grpSp>
      <p:cxnSp>
        <p:nvCxnSpPr>
          <p:cNvPr id="964" name="Google Shape;964;p84"/>
          <p:cNvCxnSpPr/>
          <p:nvPr/>
        </p:nvCxnSpPr>
        <p:spPr>
          <a:xfrm>
            <a:off x="914400" y="1828800"/>
            <a:ext cx="6858000" cy="0"/>
          </a:xfrm>
          <a:prstGeom prst="straightConnector1">
            <a:avLst/>
          </a:prstGeom>
          <a:noFill/>
          <a:ln w="9525" cap="flat" cmpd="sng">
            <a:solidFill>
              <a:schemeClr val="dk1"/>
            </a:solidFill>
            <a:prstDash val="lgDash"/>
            <a:round/>
            <a:headEnd type="none" w="med" len="med"/>
            <a:tailEnd type="none" w="med" len="med"/>
          </a:ln>
        </p:spPr>
      </p:cxnSp>
      <p:cxnSp>
        <p:nvCxnSpPr>
          <p:cNvPr id="965" name="Google Shape;965;p84"/>
          <p:cNvCxnSpPr/>
          <p:nvPr/>
        </p:nvCxnSpPr>
        <p:spPr>
          <a:xfrm>
            <a:off x="914400" y="3352800"/>
            <a:ext cx="6781800" cy="0"/>
          </a:xfrm>
          <a:prstGeom prst="straightConnector1">
            <a:avLst/>
          </a:prstGeom>
          <a:noFill/>
          <a:ln w="9525" cap="flat" cmpd="sng">
            <a:solidFill>
              <a:schemeClr val="dk1"/>
            </a:solidFill>
            <a:prstDash val="solid"/>
            <a:round/>
            <a:headEnd type="none" w="med" len="med"/>
            <a:tailEnd type="none" w="med" len="med"/>
          </a:ln>
        </p:spPr>
      </p:cxnSp>
      <p:sp>
        <p:nvSpPr>
          <p:cNvPr id="966" name="Google Shape;966;p84"/>
          <p:cNvSpPr txBox="1"/>
          <p:nvPr/>
        </p:nvSpPr>
        <p:spPr>
          <a:xfrm>
            <a:off x="2514600" y="5029200"/>
            <a:ext cx="4056063" cy="3968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000"/>
              <a:buFont typeface="Noto Sans Symbols"/>
              <a:buNone/>
            </a:pPr>
            <a:r>
              <a:rPr lang="en-US" sz="2000" b="1" dirty="0">
                <a:solidFill>
                  <a:schemeClr val="dk1"/>
                </a:solidFill>
                <a:latin typeface="Times New Roman"/>
                <a:ea typeface="Times New Roman"/>
                <a:cs typeface="Times New Roman"/>
                <a:sym typeface="Times New Roman"/>
              </a:rPr>
              <a:t>TIME----------------------------------…</a:t>
            </a:r>
            <a:endParaRPr sz="2000" b="1" dirty="0">
              <a:solidFill>
                <a:schemeClr val="dk1"/>
              </a:solidFill>
              <a:latin typeface="Times New Roman"/>
              <a:ea typeface="Times New Roman"/>
              <a:cs typeface="Times New Roman"/>
              <a:sym typeface="Times New Roman"/>
            </a:endParaRPr>
          </a:p>
        </p:txBody>
      </p:sp>
      <p:cxnSp>
        <p:nvCxnSpPr>
          <p:cNvPr id="967" name="Google Shape;967;p84"/>
          <p:cNvCxnSpPr/>
          <p:nvPr/>
        </p:nvCxnSpPr>
        <p:spPr>
          <a:xfrm>
            <a:off x="914400" y="4800600"/>
            <a:ext cx="6705600" cy="0"/>
          </a:xfrm>
          <a:prstGeom prst="straightConnector1">
            <a:avLst/>
          </a:prstGeom>
          <a:noFill/>
          <a:ln w="9525" cap="flat" cmpd="sng">
            <a:solidFill>
              <a:schemeClr val="dk1"/>
            </a:solidFill>
            <a:prstDash val="lgDash"/>
            <a:round/>
            <a:headEnd type="none" w="med" len="med"/>
            <a:tailEnd type="none" w="med" len="med"/>
          </a:ln>
        </p:spPr>
      </p:cxnSp>
      <p:cxnSp>
        <p:nvCxnSpPr>
          <p:cNvPr id="968" name="Google Shape;968;p84"/>
          <p:cNvCxnSpPr/>
          <p:nvPr/>
        </p:nvCxnSpPr>
        <p:spPr>
          <a:xfrm rot="10800000" flipH="1">
            <a:off x="1295400" y="2514600"/>
            <a:ext cx="1066800" cy="1752600"/>
          </a:xfrm>
          <a:prstGeom prst="straightConnector1">
            <a:avLst/>
          </a:prstGeom>
          <a:noFill/>
          <a:ln w="38100" cap="flat" cmpd="sng">
            <a:solidFill>
              <a:schemeClr val="dk1"/>
            </a:solidFill>
            <a:prstDash val="solid"/>
            <a:round/>
            <a:headEnd type="none" w="med" len="med"/>
            <a:tailEnd type="none" w="med" len="med"/>
          </a:ln>
        </p:spPr>
      </p:cxnSp>
      <p:cxnSp>
        <p:nvCxnSpPr>
          <p:cNvPr id="969" name="Google Shape;969;p84"/>
          <p:cNvCxnSpPr/>
          <p:nvPr/>
        </p:nvCxnSpPr>
        <p:spPr>
          <a:xfrm>
            <a:off x="2362200" y="2514600"/>
            <a:ext cx="838200" cy="609600"/>
          </a:xfrm>
          <a:prstGeom prst="straightConnector1">
            <a:avLst/>
          </a:prstGeom>
          <a:noFill/>
          <a:ln w="38100" cap="flat" cmpd="sng">
            <a:solidFill>
              <a:schemeClr val="dk1"/>
            </a:solidFill>
            <a:prstDash val="solid"/>
            <a:round/>
            <a:headEnd type="none" w="med" len="med"/>
            <a:tailEnd type="none" w="med" len="med"/>
          </a:ln>
        </p:spPr>
      </p:cxnSp>
      <p:cxnSp>
        <p:nvCxnSpPr>
          <p:cNvPr id="970" name="Google Shape;970;p84"/>
          <p:cNvCxnSpPr/>
          <p:nvPr/>
        </p:nvCxnSpPr>
        <p:spPr>
          <a:xfrm>
            <a:off x="3200400" y="3124200"/>
            <a:ext cx="609600" cy="838200"/>
          </a:xfrm>
          <a:prstGeom prst="straightConnector1">
            <a:avLst/>
          </a:prstGeom>
          <a:noFill/>
          <a:ln w="38100" cap="flat" cmpd="sng">
            <a:solidFill>
              <a:schemeClr val="dk1"/>
            </a:solidFill>
            <a:prstDash val="solid"/>
            <a:round/>
            <a:headEnd type="none" w="med" len="med"/>
            <a:tailEnd type="none" w="med" len="med"/>
          </a:ln>
        </p:spPr>
      </p:cxnSp>
      <p:cxnSp>
        <p:nvCxnSpPr>
          <p:cNvPr id="971" name="Google Shape;971;p84"/>
          <p:cNvCxnSpPr/>
          <p:nvPr/>
        </p:nvCxnSpPr>
        <p:spPr>
          <a:xfrm rot="10800000" flipH="1">
            <a:off x="3810000" y="3657600"/>
            <a:ext cx="762000" cy="304800"/>
          </a:xfrm>
          <a:prstGeom prst="straightConnector1">
            <a:avLst/>
          </a:prstGeom>
          <a:noFill/>
          <a:ln w="38100" cap="flat" cmpd="sng">
            <a:solidFill>
              <a:schemeClr val="dk1"/>
            </a:solidFill>
            <a:prstDash val="solid"/>
            <a:round/>
            <a:headEnd type="none" w="med" len="med"/>
            <a:tailEnd type="none" w="med" len="med"/>
          </a:ln>
        </p:spPr>
      </p:cxnSp>
      <p:cxnSp>
        <p:nvCxnSpPr>
          <p:cNvPr id="972" name="Google Shape;972;p84"/>
          <p:cNvCxnSpPr/>
          <p:nvPr/>
        </p:nvCxnSpPr>
        <p:spPr>
          <a:xfrm rot="10800000" flipH="1">
            <a:off x="4572000" y="2057400"/>
            <a:ext cx="762000" cy="1600200"/>
          </a:xfrm>
          <a:prstGeom prst="straightConnector1">
            <a:avLst/>
          </a:prstGeom>
          <a:noFill/>
          <a:ln w="38100" cap="flat" cmpd="sng">
            <a:solidFill>
              <a:schemeClr val="dk1"/>
            </a:solidFill>
            <a:prstDash val="solid"/>
            <a:round/>
            <a:headEnd type="none" w="med" len="med"/>
            <a:tailEnd type="none" w="med" len="med"/>
          </a:ln>
        </p:spPr>
      </p:cxnSp>
      <p:cxnSp>
        <p:nvCxnSpPr>
          <p:cNvPr id="973" name="Google Shape;973;p84"/>
          <p:cNvCxnSpPr/>
          <p:nvPr/>
        </p:nvCxnSpPr>
        <p:spPr>
          <a:xfrm>
            <a:off x="5334000" y="2057400"/>
            <a:ext cx="838200" cy="2286000"/>
          </a:xfrm>
          <a:prstGeom prst="straightConnector1">
            <a:avLst/>
          </a:prstGeom>
          <a:noFill/>
          <a:ln w="38100" cap="flat" cmpd="sng">
            <a:solidFill>
              <a:schemeClr val="dk1"/>
            </a:solidFill>
            <a:prstDash val="solid"/>
            <a:round/>
            <a:headEnd type="none" w="med" len="med"/>
            <a:tailEnd type="none" w="med" len="med"/>
          </a:ln>
        </p:spPr>
      </p:cxnSp>
      <p:sp>
        <p:nvSpPr>
          <p:cNvPr id="975" name="Google Shape;975;p84"/>
          <p:cNvSpPr txBox="1"/>
          <p:nvPr/>
        </p:nvSpPr>
        <p:spPr>
          <a:xfrm>
            <a:off x="7772400" y="1600200"/>
            <a:ext cx="722313"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0000"/>
              </a:buClr>
              <a:buSzPts val="2000"/>
              <a:buFont typeface="Noto Sans Symbols"/>
              <a:buNone/>
            </a:pPr>
            <a:r>
              <a:rPr lang="en-US" sz="2000" b="1">
                <a:solidFill>
                  <a:srgbClr val="FF0000"/>
                </a:solidFill>
                <a:latin typeface="Times New Roman"/>
                <a:ea typeface="Times New Roman"/>
                <a:cs typeface="Times New Roman"/>
                <a:sym typeface="Times New Roman"/>
              </a:rPr>
              <a:t>UCL</a:t>
            </a:r>
            <a:endParaRPr/>
          </a:p>
        </p:txBody>
      </p:sp>
      <p:sp>
        <p:nvSpPr>
          <p:cNvPr id="976" name="Google Shape;976;p84"/>
          <p:cNvSpPr txBox="1"/>
          <p:nvPr/>
        </p:nvSpPr>
        <p:spPr>
          <a:xfrm>
            <a:off x="7848600" y="3127375"/>
            <a:ext cx="538163"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0000"/>
              </a:buClr>
              <a:buSzPts val="2000"/>
              <a:buFont typeface="Noto Sans Symbols"/>
              <a:buNone/>
            </a:pPr>
            <a:r>
              <a:rPr lang="en-US" sz="2000" b="1">
                <a:solidFill>
                  <a:srgbClr val="FF0000"/>
                </a:solidFill>
                <a:latin typeface="Times New Roman"/>
                <a:ea typeface="Times New Roman"/>
                <a:cs typeface="Times New Roman"/>
                <a:sym typeface="Times New Roman"/>
              </a:rPr>
              <a:t>CL</a:t>
            </a:r>
            <a:endParaRPr/>
          </a:p>
        </p:txBody>
      </p:sp>
      <p:sp>
        <p:nvSpPr>
          <p:cNvPr id="977" name="Google Shape;977;p84"/>
          <p:cNvSpPr txBox="1"/>
          <p:nvPr/>
        </p:nvSpPr>
        <p:spPr>
          <a:xfrm>
            <a:off x="7696200" y="4572000"/>
            <a:ext cx="708025"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0000"/>
              </a:buClr>
              <a:buSzPts val="2000"/>
              <a:buFont typeface="Noto Sans Symbols"/>
              <a:buNone/>
            </a:pPr>
            <a:r>
              <a:rPr lang="en-US" sz="2000" b="1">
                <a:solidFill>
                  <a:srgbClr val="FF0000"/>
                </a:solidFill>
                <a:latin typeface="Times New Roman"/>
                <a:ea typeface="Times New Roman"/>
                <a:cs typeface="Times New Roman"/>
                <a:sym typeface="Times New Roman"/>
              </a:rPr>
              <a:t>LCL</a:t>
            </a:r>
            <a:endParaRPr/>
          </a:p>
        </p:txBody>
      </p:sp>
      <p:sp>
        <p:nvSpPr>
          <p:cNvPr id="978" name="Google Shape;978;p84"/>
          <p:cNvSpPr txBox="1"/>
          <p:nvPr/>
        </p:nvSpPr>
        <p:spPr>
          <a:xfrm>
            <a:off x="6858000" y="1981200"/>
            <a:ext cx="519113" cy="2654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C</a:t>
            </a:r>
            <a:endParaRPr/>
          </a:p>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O</a:t>
            </a:r>
            <a:endParaRPr/>
          </a:p>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M</a:t>
            </a:r>
            <a:endParaRPr/>
          </a:p>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M</a:t>
            </a:r>
            <a:endParaRPr/>
          </a:p>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O</a:t>
            </a:r>
            <a:endParaRPr/>
          </a:p>
          <a:p>
            <a:pPr marL="0" marR="0" lvl="0" indent="0" algn="ctr" rtl="0">
              <a:spcBef>
                <a:spcPts val="0"/>
              </a:spcBef>
              <a:spcAft>
                <a:spcPts val="0"/>
              </a:spcAft>
              <a:buClr>
                <a:srgbClr val="FF0000"/>
              </a:buClr>
              <a:buSzPts val="2800"/>
              <a:buFont typeface="Noto Sans Symbols"/>
              <a:buNone/>
            </a:pPr>
            <a:r>
              <a:rPr lang="en-US" sz="2800" b="1">
                <a:solidFill>
                  <a:srgbClr val="FF0000"/>
                </a:solidFill>
                <a:latin typeface="Times New Roman"/>
                <a:ea typeface="Times New Roman"/>
                <a:cs typeface="Times New Roman"/>
                <a:sym typeface="Times New Roman"/>
              </a:rPr>
              <a:t>N</a:t>
            </a:r>
            <a:endParaRPr/>
          </a:p>
        </p:txBody>
      </p:sp>
      <p:cxnSp>
        <p:nvCxnSpPr>
          <p:cNvPr id="980" name="Google Shape;980;p84"/>
          <p:cNvCxnSpPr/>
          <p:nvPr/>
        </p:nvCxnSpPr>
        <p:spPr>
          <a:xfrm>
            <a:off x="228600" y="3352800"/>
            <a:ext cx="838200" cy="0"/>
          </a:xfrm>
          <a:prstGeom prst="straightConnector1">
            <a:avLst/>
          </a:prstGeom>
          <a:noFill/>
          <a:ln w="38100" cap="flat" cmpd="sng">
            <a:solidFill>
              <a:srgbClr val="FF0000"/>
            </a:solidFill>
            <a:prstDash val="solid"/>
            <a:round/>
            <a:headEnd type="none" w="med" len="med"/>
            <a:tailEnd type="triangle" w="med" len="med"/>
          </a:ln>
        </p:spPr>
      </p:cxnSp>
      <p:sp>
        <p:nvSpPr>
          <p:cNvPr id="981" name="Google Shape;981;p84"/>
          <p:cNvSpPr/>
          <p:nvPr/>
        </p:nvSpPr>
        <p:spPr>
          <a:xfrm>
            <a:off x="1066800" y="3200400"/>
            <a:ext cx="381000" cy="304800"/>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cxnSp>
        <p:nvCxnSpPr>
          <p:cNvPr id="982" name="Google Shape;982;p84"/>
          <p:cNvCxnSpPr/>
          <p:nvPr/>
        </p:nvCxnSpPr>
        <p:spPr>
          <a:xfrm>
            <a:off x="1447800" y="3352800"/>
            <a:ext cx="304800" cy="0"/>
          </a:xfrm>
          <a:prstGeom prst="straightConnector1">
            <a:avLst/>
          </a:prstGeom>
          <a:noFill/>
          <a:ln w="38100" cap="flat" cmpd="sng">
            <a:solidFill>
              <a:srgbClr val="FF0000"/>
            </a:solidFill>
            <a:prstDash val="solid"/>
            <a:round/>
            <a:headEnd type="none" w="med" len="med"/>
            <a:tailEnd type="triangle" w="med" len="med"/>
          </a:ln>
        </p:spPr>
      </p:cxnSp>
      <p:cxnSp>
        <p:nvCxnSpPr>
          <p:cNvPr id="983" name="Google Shape;983;p84"/>
          <p:cNvCxnSpPr/>
          <p:nvPr/>
        </p:nvCxnSpPr>
        <p:spPr>
          <a:xfrm>
            <a:off x="381000" y="2971800"/>
            <a:ext cx="228600" cy="381000"/>
          </a:xfrm>
          <a:prstGeom prst="straightConnector1">
            <a:avLst/>
          </a:prstGeom>
          <a:noFill/>
          <a:ln w="38100" cap="flat" cmpd="sng">
            <a:solidFill>
              <a:srgbClr val="FF0000"/>
            </a:solidFill>
            <a:prstDash val="solid"/>
            <a:round/>
            <a:headEnd type="none" w="med" len="med"/>
            <a:tailEnd type="triangle" w="med" len="med"/>
          </a:ln>
        </p:spPr>
      </p:cxnSp>
      <p:cxnSp>
        <p:nvCxnSpPr>
          <p:cNvPr id="984" name="Google Shape;984;p84"/>
          <p:cNvCxnSpPr/>
          <p:nvPr/>
        </p:nvCxnSpPr>
        <p:spPr>
          <a:xfrm>
            <a:off x="685800" y="2971800"/>
            <a:ext cx="228600" cy="381000"/>
          </a:xfrm>
          <a:prstGeom prst="straightConnector1">
            <a:avLst/>
          </a:prstGeom>
          <a:noFill/>
          <a:ln w="38100" cap="flat" cmpd="sng">
            <a:solidFill>
              <a:srgbClr val="FF0000"/>
            </a:solidFill>
            <a:prstDash val="solid"/>
            <a:round/>
            <a:headEnd type="none" w="med" len="med"/>
            <a:tailEnd type="triangle" w="med" len="med"/>
          </a:ln>
        </p:spPr>
      </p:cxnSp>
      <p:cxnSp>
        <p:nvCxnSpPr>
          <p:cNvPr id="985" name="Google Shape;985;p84"/>
          <p:cNvCxnSpPr/>
          <p:nvPr/>
        </p:nvCxnSpPr>
        <p:spPr>
          <a:xfrm rot="10800000" flipH="1">
            <a:off x="304800" y="3352800"/>
            <a:ext cx="228600" cy="381000"/>
          </a:xfrm>
          <a:prstGeom prst="straightConnector1">
            <a:avLst/>
          </a:prstGeom>
          <a:noFill/>
          <a:ln w="38100" cap="flat" cmpd="sng">
            <a:solidFill>
              <a:srgbClr val="FF0000"/>
            </a:solidFill>
            <a:prstDash val="solid"/>
            <a:round/>
            <a:headEnd type="none" w="med" len="med"/>
            <a:tailEnd type="triangle" w="med" len="med"/>
          </a:ln>
        </p:spPr>
      </p:cxnSp>
      <p:cxnSp>
        <p:nvCxnSpPr>
          <p:cNvPr id="986" name="Google Shape;986;p84"/>
          <p:cNvCxnSpPr/>
          <p:nvPr/>
        </p:nvCxnSpPr>
        <p:spPr>
          <a:xfrm rot="10800000" flipH="1">
            <a:off x="609600" y="3352800"/>
            <a:ext cx="228600" cy="381000"/>
          </a:xfrm>
          <a:prstGeom prst="straightConnector1">
            <a:avLst/>
          </a:prstGeom>
          <a:noFill/>
          <a:ln w="38100" cap="flat" cmpd="sng">
            <a:solidFill>
              <a:srgbClr val="FF0000"/>
            </a:solidFill>
            <a:prstDash val="solid"/>
            <a:round/>
            <a:headEnd type="none" w="med" len="med"/>
            <a:tailEnd type="triangle" w="med" len="med"/>
          </a:ln>
        </p:spPr>
      </p:cxnSp>
      <p:sp>
        <p:nvSpPr>
          <p:cNvPr id="71" name="Oval 70">
            <a:extLst>
              <a:ext uri="{FF2B5EF4-FFF2-40B4-BE49-F238E27FC236}">
                <a16:creationId xmlns:a16="http://schemas.microsoft.com/office/drawing/2014/main" id="{F8D2B9CB-7803-44A0-AF27-7E07978624DF}"/>
              </a:ext>
            </a:extLst>
          </p:cNvPr>
          <p:cNvSpPr/>
          <p:nvPr/>
        </p:nvSpPr>
        <p:spPr>
          <a:xfrm>
            <a:off x="5090913" y="1916722"/>
            <a:ext cx="450694" cy="43859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Google Shape;196;p32">
            <a:extLst>
              <a:ext uri="{FF2B5EF4-FFF2-40B4-BE49-F238E27FC236}">
                <a16:creationId xmlns:a16="http://schemas.microsoft.com/office/drawing/2014/main" id="{625262F2-9F1F-498F-99C6-AF2780D07A94}"/>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8675266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a:extLst>
              <a:ext uri="{FF2B5EF4-FFF2-40B4-BE49-F238E27FC236}">
                <a16:creationId xmlns:a16="http://schemas.microsoft.com/office/drawing/2014/main" id="{EB5017BE-B616-48C4-879B-7115D73B0C24}"/>
              </a:ext>
            </a:extLst>
          </p:cNvPr>
          <p:cNvSpPr>
            <a:spLocks noGrp="1" noChangeArrowheads="1"/>
          </p:cNvSpPr>
          <p:nvPr>
            <p:ph type="title"/>
          </p:nvPr>
        </p:nvSpPr>
        <p:spPr>
          <a:xfrm>
            <a:off x="457200" y="274638"/>
            <a:ext cx="8229600" cy="715962"/>
          </a:xfrm>
        </p:spPr>
        <p:txBody>
          <a:bodyPr/>
          <a:lstStyle/>
          <a:p>
            <a:pPr algn="ctr" eaLnBrk="1" hangingPunct="1"/>
            <a:r>
              <a:rPr lang="en-US" altLang="en-US" sz="2800" b="1" dirty="0"/>
              <a:t>Deming’s Mistake 1 </a:t>
            </a:r>
            <a:r>
              <a:rPr lang="en-US" altLang="en-US" sz="2800" b="1" i="1" dirty="0"/>
              <a:t>(“Tampering”)</a:t>
            </a:r>
          </a:p>
        </p:txBody>
      </p:sp>
      <p:sp>
        <p:nvSpPr>
          <p:cNvPr id="104452" name="Line 3">
            <a:extLst>
              <a:ext uri="{FF2B5EF4-FFF2-40B4-BE49-F238E27FC236}">
                <a16:creationId xmlns:a16="http://schemas.microsoft.com/office/drawing/2014/main" id="{D5CACCAD-3A31-4671-880D-55677F1CE0A0}"/>
              </a:ext>
            </a:extLst>
          </p:cNvPr>
          <p:cNvSpPr>
            <a:spLocks noChangeShapeType="1"/>
          </p:cNvSpPr>
          <p:nvPr/>
        </p:nvSpPr>
        <p:spPr bwMode="auto">
          <a:xfrm>
            <a:off x="609600" y="4038600"/>
            <a:ext cx="784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53" name="Text Box 4">
            <a:extLst>
              <a:ext uri="{FF2B5EF4-FFF2-40B4-BE49-F238E27FC236}">
                <a16:creationId xmlns:a16="http://schemas.microsoft.com/office/drawing/2014/main" id="{C39447A6-3258-4A12-8055-A5339B0241CB}"/>
              </a:ext>
            </a:extLst>
          </p:cNvPr>
          <p:cNvSpPr txBox="1">
            <a:spLocks noChangeArrowheads="1"/>
          </p:cNvSpPr>
          <p:nvPr/>
        </p:nvSpPr>
        <p:spPr bwMode="auto">
          <a:xfrm>
            <a:off x="1705303" y="4076700"/>
            <a:ext cx="56444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buFontTx/>
              <a:buChar char="-"/>
            </a:pPr>
            <a:r>
              <a:rPr lang="en-US" altLang="en-US" b="1" dirty="0"/>
              <a:t>30   - 25   - 20   - 15   - 10   -   5      0   +   5   + 10   + 15   + 20   + 25   + 30</a:t>
            </a:r>
          </a:p>
          <a:p>
            <a:pPr algn="ctr" eaLnBrk="1" hangingPunct="1"/>
            <a:r>
              <a:rPr lang="en-US" altLang="en-US" sz="1800" b="1" dirty="0">
                <a:solidFill>
                  <a:srgbClr val="C00000"/>
                </a:solidFill>
              </a:rPr>
              <a:t>SET POINT  </a:t>
            </a:r>
          </a:p>
          <a:p>
            <a:pPr algn="ctr" eaLnBrk="1" hangingPunct="1"/>
            <a:endParaRPr lang="en-US" altLang="en-US" sz="800" b="1" dirty="0"/>
          </a:p>
        </p:txBody>
      </p:sp>
      <p:sp>
        <p:nvSpPr>
          <p:cNvPr id="104454" name="Line 5">
            <a:extLst>
              <a:ext uri="{FF2B5EF4-FFF2-40B4-BE49-F238E27FC236}">
                <a16:creationId xmlns:a16="http://schemas.microsoft.com/office/drawing/2014/main" id="{D23F12B7-C3AE-4CCC-AE4C-C75B824D9CB9}"/>
              </a:ext>
            </a:extLst>
          </p:cNvPr>
          <p:cNvSpPr>
            <a:spLocks noChangeShapeType="1"/>
          </p:cNvSpPr>
          <p:nvPr/>
        </p:nvSpPr>
        <p:spPr bwMode="auto">
          <a:xfrm>
            <a:off x="4444999" y="1322367"/>
            <a:ext cx="35560" cy="271623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5" name="Group 9">
            <a:extLst>
              <a:ext uri="{FF2B5EF4-FFF2-40B4-BE49-F238E27FC236}">
                <a16:creationId xmlns:a16="http://schemas.microsoft.com/office/drawing/2014/main" id="{9CCE73AD-C807-4B3C-A777-BE938619FCCD}"/>
              </a:ext>
            </a:extLst>
          </p:cNvPr>
          <p:cNvGrpSpPr>
            <a:grpSpLocks/>
          </p:cNvGrpSpPr>
          <p:nvPr/>
        </p:nvGrpSpPr>
        <p:grpSpPr bwMode="auto">
          <a:xfrm>
            <a:off x="685800" y="2035346"/>
            <a:ext cx="7620000" cy="2354263"/>
            <a:chOff x="2202" y="2309"/>
            <a:chExt cx="2892" cy="1483"/>
          </a:xfrm>
        </p:grpSpPr>
        <p:sp>
          <p:nvSpPr>
            <p:cNvPr id="56" name="Rectangle 10">
              <a:extLst>
                <a:ext uri="{FF2B5EF4-FFF2-40B4-BE49-F238E27FC236}">
                  <a16:creationId xmlns:a16="http://schemas.microsoft.com/office/drawing/2014/main" id="{86590A9A-133F-4A72-AE36-B40AE65DDC24}"/>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57" name="Freeform 11">
              <a:extLst>
                <a:ext uri="{FF2B5EF4-FFF2-40B4-BE49-F238E27FC236}">
                  <a16:creationId xmlns:a16="http://schemas.microsoft.com/office/drawing/2014/main" id="{926DF8BD-2A6C-4D96-84E1-A447322ABEA0}"/>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 name="Line 12">
              <a:extLst>
                <a:ext uri="{FF2B5EF4-FFF2-40B4-BE49-F238E27FC236}">
                  <a16:creationId xmlns:a16="http://schemas.microsoft.com/office/drawing/2014/main" id="{FFDDF327-5E2C-4911-9985-16E9543A3F5A}"/>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13">
              <a:extLst>
                <a:ext uri="{FF2B5EF4-FFF2-40B4-BE49-F238E27FC236}">
                  <a16:creationId xmlns:a16="http://schemas.microsoft.com/office/drawing/2014/main" id="{7C16BE52-3626-460D-AB0E-30FC1631DFAF}"/>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14">
              <a:extLst>
                <a:ext uri="{FF2B5EF4-FFF2-40B4-BE49-F238E27FC236}">
                  <a16:creationId xmlns:a16="http://schemas.microsoft.com/office/drawing/2014/main" id="{F5AC69A1-DC3D-4866-AF5E-693A0ABC8C27}"/>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15">
              <a:extLst>
                <a:ext uri="{FF2B5EF4-FFF2-40B4-BE49-F238E27FC236}">
                  <a16:creationId xmlns:a16="http://schemas.microsoft.com/office/drawing/2014/main" id="{43364D05-A061-4327-A708-A65E0C245FC4}"/>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16">
              <a:extLst>
                <a:ext uri="{FF2B5EF4-FFF2-40B4-BE49-F238E27FC236}">
                  <a16:creationId xmlns:a16="http://schemas.microsoft.com/office/drawing/2014/main" id="{4840663B-79A8-4486-A592-1D1D54EAD1AA}"/>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Line 17">
              <a:extLst>
                <a:ext uri="{FF2B5EF4-FFF2-40B4-BE49-F238E27FC236}">
                  <a16:creationId xmlns:a16="http://schemas.microsoft.com/office/drawing/2014/main" id="{DADA245B-A0B5-465D-8B50-001F67E1F360}"/>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 name="Line 18">
              <a:extLst>
                <a:ext uri="{FF2B5EF4-FFF2-40B4-BE49-F238E27FC236}">
                  <a16:creationId xmlns:a16="http://schemas.microsoft.com/office/drawing/2014/main" id="{48D15243-F108-49DA-84C4-CFA78B68DBEE}"/>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Line 19">
              <a:extLst>
                <a:ext uri="{FF2B5EF4-FFF2-40B4-BE49-F238E27FC236}">
                  <a16:creationId xmlns:a16="http://schemas.microsoft.com/office/drawing/2014/main" id="{7210B054-F59F-41BE-BA3C-24E712482478}"/>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20">
              <a:extLst>
                <a:ext uri="{FF2B5EF4-FFF2-40B4-BE49-F238E27FC236}">
                  <a16:creationId xmlns:a16="http://schemas.microsoft.com/office/drawing/2014/main" id="{DD1FCBC2-F98C-4391-AC31-8F335B1A8440}"/>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21">
              <a:extLst>
                <a:ext uri="{FF2B5EF4-FFF2-40B4-BE49-F238E27FC236}">
                  <a16:creationId xmlns:a16="http://schemas.microsoft.com/office/drawing/2014/main" id="{F4B0D68B-A957-4326-8D52-CDF29561BED9}"/>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22">
              <a:extLst>
                <a:ext uri="{FF2B5EF4-FFF2-40B4-BE49-F238E27FC236}">
                  <a16:creationId xmlns:a16="http://schemas.microsoft.com/office/drawing/2014/main" id="{13DB68BD-DA0C-4BEC-B8F3-6EBFEB43D100}"/>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23">
              <a:extLst>
                <a:ext uri="{FF2B5EF4-FFF2-40B4-BE49-F238E27FC236}">
                  <a16:creationId xmlns:a16="http://schemas.microsoft.com/office/drawing/2014/main" id="{5E96E5A9-9F7C-47FA-B99E-4A5A3D555C5E}"/>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24">
              <a:extLst>
                <a:ext uri="{FF2B5EF4-FFF2-40B4-BE49-F238E27FC236}">
                  <a16:creationId xmlns:a16="http://schemas.microsoft.com/office/drawing/2014/main" id="{EEF13A3D-2AE1-44F5-BDDF-3D233FDBBB2E}"/>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25">
              <a:extLst>
                <a:ext uri="{FF2B5EF4-FFF2-40B4-BE49-F238E27FC236}">
                  <a16:creationId xmlns:a16="http://schemas.microsoft.com/office/drawing/2014/main" id="{02B5981B-62A1-4FF3-A49D-EAF795B12709}"/>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26">
              <a:extLst>
                <a:ext uri="{FF2B5EF4-FFF2-40B4-BE49-F238E27FC236}">
                  <a16:creationId xmlns:a16="http://schemas.microsoft.com/office/drawing/2014/main" id="{11BDD53E-A4AB-4D81-B863-EB112F0C1A63}"/>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27">
              <a:extLst>
                <a:ext uri="{FF2B5EF4-FFF2-40B4-BE49-F238E27FC236}">
                  <a16:creationId xmlns:a16="http://schemas.microsoft.com/office/drawing/2014/main" id="{982B91D0-FDA5-4005-94AD-21F4A2843F84}"/>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Freeform 28">
              <a:extLst>
                <a:ext uri="{FF2B5EF4-FFF2-40B4-BE49-F238E27FC236}">
                  <a16:creationId xmlns:a16="http://schemas.microsoft.com/office/drawing/2014/main" id="{CE17E010-F69E-4399-B1AD-BF7B624A0E1C}"/>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 name="Freeform 29">
              <a:extLst>
                <a:ext uri="{FF2B5EF4-FFF2-40B4-BE49-F238E27FC236}">
                  <a16:creationId xmlns:a16="http://schemas.microsoft.com/office/drawing/2014/main" id="{18B71781-CE02-4642-BA9B-4CAB572C5480}"/>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 name="Freeform 30">
              <a:extLst>
                <a:ext uri="{FF2B5EF4-FFF2-40B4-BE49-F238E27FC236}">
                  <a16:creationId xmlns:a16="http://schemas.microsoft.com/office/drawing/2014/main" id="{C3E05A13-A898-4078-83B3-A4AAFB2C2734}"/>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7" name="Freeform 31">
              <a:extLst>
                <a:ext uri="{FF2B5EF4-FFF2-40B4-BE49-F238E27FC236}">
                  <a16:creationId xmlns:a16="http://schemas.microsoft.com/office/drawing/2014/main" id="{99977C85-C9CD-4986-B60D-88C31874DC07}"/>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8" name="Freeform 32">
              <a:extLst>
                <a:ext uri="{FF2B5EF4-FFF2-40B4-BE49-F238E27FC236}">
                  <a16:creationId xmlns:a16="http://schemas.microsoft.com/office/drawing/2014/main" id="{4C1A5C25-D059-4A4B-B8CF-C6B490C9AED3}"/>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 name="Freeform 33">
              <a:extLst>
                <a:ext uri="{FF2B5EF4-FFF2-40B4-BE49-F238E27FC236}">
                  <a16:creationId xmlns:a16="http://schemas.microsoft.com/office/drawing/2014/main" id="{54CD5EE4-EA5B-4DDD-A244-BFBA285AF5AF}"/>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 name="Freeform 34">
              <a:extLst>
                <a:ext uri="{FF2B5EF4-FFF2-40B4-BE49-F238E27FC236}">
                  <a16:creationId xmlns:a16="http://schemas.microsoft.com/office/drawing/2014/main" id="{F83C5097-BE89-4592-AE55-6428C1ACED2E}"/>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 name="Freeform 35">
              <a:extLst>
                <a:ext uri="{FF2B5EF4-FFF2-40B4-BE49-F238E27FC236}">
                  <a16:creationId xmlns:a16="http://schemas.microsoft.com/office/drawing/2014/main" id="{0CB61B26-EACC-4149-9F7C-A47807A007BD}"/>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36">
              <a:extLst>
                <a:ext uri="{FF2B5EF4-FFF2-40B4-BE49-F238E27FC236}">
                  <a16:creationId xmlns:a16="http://schemas.microsoft.com/office/drawing/2014/main" id="{DC488747-DBDC-485C-B5ED-5E11365E62C0}"/>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37">
              <a:extLst>
                <a:ext uri="{FF2B5EF4-FFF2-40B4-BE49-F238E27FC236}">
                  <a16:creationId xmlns:a16="http://schemas.microsoft.com/office/drawing/2014/main" id="{00863DE5-468E-4CCC-AC1D-9D2E511C71A4}"/>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38">
              <a:extLst>
                <a:ext uri="{FF2B5EF4-FFF2-40B4-BE49-F238E27FC236}">
                  <a16:creationId xmlns:a16="http://schemas.microsoft.com/office/drawing/2014/main" id="{B8637B26-E908-4A96-93C0-4D9025977483}"/>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39">
              <a:extLst>
                <a:ext uri="{FF2B5EF4-FFF2-40B4-BE49-F238E27FC236}">
                  <a16:creationId xmlns:a16="http://schemas.microsoft.com/office/drawing/2014/main" id="{7DE88486-263E-4852-9A28-2CEBFB09467F}"/>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40">
              <a:extLst>
                <a:ext uri="{FF2B5EF4-FFF2-40B4-BE49-F238E27FC236}">
                  <a16:creationId xmlns:a16="http://schemas.microsoft.com/office/drawing/2014/main" id="{CC54C88F-07B2-4389-A63E-C1C04A1A1CC8}"/>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41">
              <a:extLst>
                <a:ext uri="{FF2B5EF4-FFF2-40B4-BE49-F238E27FC236}">
                  <a16:creationId xmlns:a16="http://schemas.microsoft.com/office/drawing/2014/main" id="{44EB05C2-CE87-43BD-BE55-394246E8A361}"/>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42">
              <a:extLst>
                <a:ext uri="{FF2B5EF4-FFF2-40B4-BE49-F238E27FC236}">
                  <a16:creationId xmlns:a16="http://schemas.microsoft.com/office/drawing/2014/main" id="{8D9F61C7-876E-46AC-8A87-6E87B29393AB}"/>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 name="Freeform 43">
              <a:extLst>
                <a:ext uri="{FF2B5EF4-FFF2-40B4-BE49-F238E27FC236}">
                  <a16:creationId xmlns:a16="http://schemas.microsoft.com/office/drawing/2014/main" id="{BED35199-0647-48DF-81A1-AF7349F10206}"/>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Freeform 44">
              <a:extLst>
                <a:ext uri="{FF2B5EF4-FFF2-40B4-BE49-F238E27FC236}">
                  <a16:creationId xmlns:a16="http://schemas.microsoft.com/office/drawing/2014/main" id="{31DE40F5-E639-41FC-B409-47142DC110C2}"/>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45">
              <a:extLst>
                <a:ext uri="{FF2B5EF4-FFF2-40B4-BE49-F238E27FC236}">
                  <a16:creationId xmlns:a16="http://schemas.microsoft.com/office/drawing/2014/main" id="{5EF760DD-2BA0-4C01-899D-6A6404E2E208}"/>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46">
              <a:extLst>
                <a:ext uri="{FF2B5EF4-FFF2-40B4-BE49-F238E27FC236}">
                  <a16:creationId xmlns:a16="http://schemas.microsoft.com/office/drawing/2014/main" id="{E6429967-6877-49A2-BD25-3D08C781875A}"/>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47">
              <a:extLst>
                <a:ext uri="{FF2B5EF4-FFF2-40B4-BE49-F238E27FC236}">
                  <a16:creationId xmlns:a16="http://schemas.microsoft.com/office/drawing/2014/main" id="{6380669A-177F-44D1-9F0A-407B3E19AD1D}"/>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Line 48">
              <a:extLst>
                <a:ext uri="{FF2B5EF4-FFF2-40B4-BE49-F238E27FC236}">
                  <a16:creationId xmlns:a16="http://schemas.microsoft.com/office/drawing/2014/main" id="{33F0A40E-2EB2-4B0A-9496-6EA5A12C3119}"/>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Line 49">
              <a:extLst>
                <a:ext uri="{FF2B5EF4-FFF2-40B4-BE49-F238E27FC236}">
                  <a16:creationId xmlns:a16="http://schemas.microsoft.com/office/drawing/2014/main" id="{BA5EC506-F206-4575-B93A-140264D0D1B9}"/>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 name="Line 50">
              <a:extLst>
                <a:ext uri="{FF2B5EF4-FFF2-40B4-BE49-F238E27FC236}">
                  <a16:creationId xmlns:a16="http://schemas.microsoft.com/office/drawing/2014/main" id="{96C1D68C-ECD3-499B-8F20-08DC901BAAD7}"/>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 name="Line 51">
              <a:extLst>
                <a:ext uri="{FF2B5EF4-FFF2-40B4-BE49-F238E27FC236}">
                  <a16:creationId xmlns:a16="http://schemas.microsoft.com/office/drawing/2014/main" id="{9906C242-33E4-42A3-931C-0889365364D5}"/>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52">
              <a:extLst>
                <a:ext uri="{FF2B5EF4-FFF2-40B4-BE49-F238E27FC236}">
                  <a16:creationId xmlns:a16="http://schemas.microsoft.com/office/drawing/2014/main" id="{2AE48AA7-5EAB-4083-B331-D6687E43FC08}"/>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 name="Rectangle 53">
              <a:extLst>
                <a:ext uri="{FF2B5EF4-FFF2-40B4-BE49-F238E27FC236}">
                  <a16:creationId xmlns:a16="http://schemas.microsoft.com/office/drawing/2014/main" id="{144FEFFD-40E9-4FD3-8570-2981D480CFEA}"/>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grpSp>
        <p:nvGrpSpPr>
          <p:cNvPr id="100" name="Group 9">
            <a:extLst>
              <a:ext uri="{FF2B5EF4-FFF2-40B4-BE49-F238E27FC236}">
                <a16:creationId xmlns:a16="http://schemas.microsoft.com/office/drawing/2014/main" id="{06063417-58F7-4508-BCA2-0ED95E8C106A}"/>
              </a:ext>
            </a:extLst>
          </p:cNvPr>
          <p:cNvGrpSpPr>
            <a:grpSpLocks/>
          </p:cNvGrpSpPr>
          <p:nvPr/>
        </p:nvGrpSpPr>
        <p:grpSpPr bwMode="auto">
          <a:xfrm>
            <a:off x="-439705" y="2035346"/>
            <a:ext cx="7620000" cy="2354263"/>
            <a:chOff x="2202" y="2309"/>
            <a:chExt cx="2892" cy="1483"/>
          </a:xfrm>
        </p:grpSpPr>
        <p:sp>
          <p:nvSpPr>
            <p:cNvPr id="101" name="Rectangle 10">
              <a:extLst>
                <a:ext uri="{FF2B5EF4-FFF2-40B4-BE49-F238E27FC236}">
                  <a16:creationId xmlns:a16="http://schemas.microsoft.com/office/drawing/2014/main" id="{11AFD8A0-53F7-424C-8BBB-2B7562E1970F}"/>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02" name="Freeform 11">
              <a:extLst>
                <a:ext uri="{FF2B5EF4-FFF2-40B4-BE49-F238E27FC236}">
                  <a16:creationId xmlns:a16="http://schemas.microsoft.com/office/drawing/2014/main" id="{A9FF06B9-22EC-4F39-B524-17F235E64605}"/>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 name="Line 12">
              <a:extLst>
                <a:ext uri="{FF2B5EF4-FFF2-40B4-BE49-F238E27FC236}">
                  <a16:creationId xmlns:a16="http://schemas.microsoft.com/office/drawing/2014/main" id="{44D72CCA-F564-4BD2-A3C0-90AE2E3DEA74}"/>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 name="Line 13">
              <a:extLst>
                <a:ext uri="{FF2B5EF4-FFF2-40B4-BE49-F238E27FC236}">
                  <a16:creationId xmlns:a16="http://schemas.microsoft.com/office/drawing/2014/main" id="{545DFF12-E0CD-4656-8A15-FE828DB147D6}"/>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 name="Line 14">
              <a:extLst>
                <a:ext uri="{FF2B5EF4-FFF2-40B4-BE49-F238E27FC236}">
                  <a16:creationId xmlns:a16="http://schemas.microsoft.com/office/drawing/2014/main" id="{AB9169FD-C1AD-4608-9373-C8EAE9D541AA}"/>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 name="Line 15">
              <a:extLst>
                <a:ext uri="{FF2B5EF4-FFF2-40B4-BE49-F238E27FC236}">
                  <a16:creationId xmlns:a16="http://schemas.microsoft.com/office/drawing/2014/main" id="{28473F56-7F5E-49EF-93B4-2EB345C5C163}"/>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 name="Line 16">
              <a:extLst>
                <a:ext uri="{FF2B5EF4-FFF2-40B4-BE49-F238E27FC236}">
                  <a16:creationId xmlns:a16="http://schemas.microsoft.com/office/drawing/2014/main" id="{3ADC7DFB-713E-4A63-8CBF-0B291E103917}"/>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 name="Line 17">
              <a:extLst>
                <a:ext uri="{FF2B5EF4-FFF2-40B4-BE49-F238E27FC236}">
                  <a16:creationId xmlns:a16="http://schemas.microsoft.com/office/drawing/2014/main" id="{59AC0F27-16BC-46E2-9CF7-F3EAC79FF429}"/>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 name="Line 18">
              <a:extLst>
                <a:ext uri="{FF2B5EF4-FFF2-40B4-BE49-F238E27FC236}">
                  <a16:creationId xmlns:a16="http://schemas.microsoft.com/office/drawing/2014/main" id="{CB6CDAD3-30E2-4590-A5DA-D531ED03F85E}"/>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 name="Line 19">
              <a:extLst>
                <a:ext uri="{FF2B5EF4-FFF2-40B4-BE49-F238E27FC236}">
                  <a16:creationId xmlns:a16="http://schemas.microsoft.com/office/drawing/2014/main" id="{3D267079-8E8D-417D-9BD9-8ECE1F99C5D2}"/>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 name="Line 20">
              <a:extLst>
                <a:ext uri="{FF2B5EF4-FFF2-40B4-BE49-F238E27FC236}">
                  <a16:creationId xmlns:a16="http://schemas.microsoft.com/office/drawing/2014/main" id="{0ED92623-99C0-4091-8B2A-D4FEFD2A70C0}"/>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 name="Line 21">
              <a:extLst>
                <a:ext uri="{FF2B5EF4-FFF2-40B4-BE49-F238E27FC236}">
                  <a16:creationId xmlns:a16="http://schemas.microsoft.com/office/drawing/2014/main" id="{18F551FE-103D-4649-B3FD-BFC84335B0A9}"/>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 name="Line 22">
              <a:extLst>
                <a:ext uri="{FF2B5EF4-FFF2-40B4-BE49-F238E27FC236}">
                  <a16:creationId xmlns:a16="http://schemas.microsoft.com/office/drawing/2014/main" id="{16B4B3B7-F5CE-4FB9-AFEE-AAF2021D8AB9}"/>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 name="Line 23">
              <a:extLst>
                <a:ext uri="{FF2B5EF4-FFF2-40B4-BE49-F238E27FC236}">
                  <a16:creationId xmlns:a16="http://schemas.microsoft.com/office/drawing/2014/main" id="{0BB4C988-7AAE-445B-BFB1-C57E5A88B59D}"/>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 name="Line 24">
              <a:extLst>
                <a:ext uri="{FF2B5EF4-FFF2-40B4-BE49-F238E27FC236}">
                  <a16:creationId xmlns:a16="http://schemas.microsoft.com/office/drawing/2014/main" id="{9524E962-04B8-4092-991E-1AD9606A20A7}"/>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 name="Line 25">
              <a:extLst>
                <a:ext uri="{FF2B5EF4-FFF2-40B4-BE49-F238E27FC236}">
                  <a16:creationId xmlns:a16="http://schemas.microsoft.com/office/drawing/2014/main" id="{558D6A71-B936-4AE8-81D4-58CB7513A06A}"/>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 name="Line 26">
              <a:extLst>
                <a:ext uri="{FF2B5EF4-FFF2-40B4-BE49-F238E27FC236}">
                  <a16:creationId xmlns:a16="http://schemas.microsoft.com/office/drawing/2014/main" id="{2716E3D2-C015-4013-86F0-F2AE2E2FCB60}"/>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 name="Line 27">
              <a:extLst>
                <a:ext uri="{FF2B5EF4-FFF2-40B4-BE49-F238E27FC236}">
                  <a16:creationId xmlns:a16="http://schemas.microsoft.com/office/drawing/2014/main" id="{5A80CC24-DA9F-4FEF-A43E-C24887E8D79B}"/>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 name="Freeform 28">
              <a:extLst>
                <a:ext uri="{FF2B5EF4-FFF2-40B4-BE49-F238E27FC236}">
                  <a16:creationId xmlns:a16="http://schemas.microsoft.com/office/drawing/2014/main" id="{D269ACBB-0455-4746-B468-9EC6161F5434}"/>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 name="Freeform 29">
              <a:extLst>
                <a:ext uri="{FF2B5EF4-FFF2-40B4-BE49-F238E27FC236}">
                  <a16:creationId xmlns:a16="http://schemas.microsoft.com/office/drawing/2014/main" id="{137B39C3-2420-403F-B6AA-7A0418835722}"/>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 name="Freeform 30">
              <a:extLst>
                <a:ext uri="{FF2B5EF4-FFF2-40B4-BE49-F238E27FC236}">
                  <a16:creationId xmlns:a16="http://schemas.microsoft.com/office/drawing/2014/main" id="{7EB328DC-22BD-497E-842E-BC62C6281FE4}"/>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 name="Freeform 31">
              <a:extLst>
                <a:ext uri="{FF2B5EF4-FFF2-40B4-BE49-F238E27FC236}">
                  <a16:creationId xmlns:a16="http://schemas.microsoft.com/office/drawing/2014/main" id="{96F6E9B6-76CA-40EE-B407-41A1D9B0269F}"/>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3" name="Freeform 32">
              <a:extLst>
                <a:ext uri="{FF2B5EF4-FFF2-40B4-BE49-F238E27FC236}">
                  <a16:creationId xmlns:a16="http://schemas.microsoft.com/office/drawing/2014/main" id="{5C48D48C-A8B6-40EA-951D-2F9832E28717}"/>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4" name="Freeform 33">
              <a:extLst>
                <a:ext uri="{FF2B5EF4-FFF2-40B4-BE49-F238E27FC236}">
                  <a16:creationId xmlns:a16="http://schemas.microsoft.com/office/drawing/2014/main" id="{88BDCF93-2182-4C5F-AD2E-58E494E6D0F1}"/>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5" name="Freeform 34">
              <a:extLst>
                <a:ext uri="{FF2B5EF4-FFF2-40B4-BE49-F238E27FC236}">
                  <a16:creationId xmlns:a16="http://schemas.microsoft.com/office/drawing/2014/main" id="{87D96A09-8711-4F36-B171-E53877B186CD}"/>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6" name="Freeform 35">
              <a:extLst>
                <a:ext uri="{FF2B5EF4-FFF2-40B4-BE49-F238E27FC236}">
                  <a16:creationId xmlns:a16="http://schemas.microsoft.com/office/drawing/2014/main" id="{E127D986-ED1F-4079-8B94-838D3BF9DD51}"/>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7" name="Freeform 36">
              <a:extLst>
                <a:ext uri="{FF2B5EF4-FFF2-40B4-BE49-F238E27FC236}">
                  <a16:creationId xmlns:a16="http://schemas.microsoft.com/office/drawing/2014/main" id="{8D5524FE-AAA8-4E40-8E2B-CD1024E045C8}"/>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8" name="Freeform 37">
              <a:extLst>
                <a:ext uri="{FF2B5EF4-FFF2-40B4-BE49-F238E27FC236}">
                  <a16:creationId xmlns:a16="http://schemas.microsoft.com/office/drawing/2014/main" id="{8003E330-F50C-421B-BD8B-339E0E803A64}"/>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9" name="Freeform 38">
              <a:extLst>
                <a:ext uri="{FF2B5EF4-FFF2-40B4-BE49-F238E27FC236}">
                  <a16:creationId xmlns:a16="http://schemas.microsoft.com/office/drawing/2014/main" id="{74C668E5-05E0-4BEF-8124-0EE3C95AF183}"/>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0" name="Freeform 39">
              <a:extLst>
                <a:ext uri="{FF2B5EF4-FFF2-40B4-BE49-F238E27FC236}">
                  <a16:creationId xmlns:a16="http://schemas.microsoft.com/office/drawing/2014/main" id="{2095B166-D581-427C-8AF2-D195F4B5747B}"/>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1" name="Freeform 40">
              <a:extLst>
                <a:ext uri="{FF2B5EF4-FFF2-40B4-BE49-F238E27FC236}">
                  <a16:creationId xmlns:a16="http://schemas.microsoft.com/office/drawing/2014/main" id="{DDACA2ED-CE51-45E9-9EEC-D2F82179FD4F}"/>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2" name="Freeform 41">
              <a:extLst>
                <a:ext uri="{FF2B5EF4-FFF2-40B4-BE49-F238E27FC236}">
                  <a16:creationId xmlns:a16="http://schemas.microsoft.com/office/drawing/2014/main" id="{2EA29C2D-AFA1-4703-8474-9891166B1CBE}"/>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 name="Freeform 42">
              <a:extLst>
                <a:ext uri="{FF2B5EF4-FFF2-40B4-BE49-F238E27FC236}">
                  <a16:creationId xmlns:a16="http://schemas.microsoft.com/office/drawing/2014/main" id="{DCC889E0-6BE8-4C7F-BF32-EC675A0C2F44}"/>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4" name="Freeform 43">
              <a:extLst>
                <a:ext uri="{FF2B5EF4-FFF2-40B4-BE49-F238E27FC236}">
                  <a16:creationId xmlns:a16="http://schemas.microsoft.com/office/drawing/2014/main" id="{4DAC344C-DF6C-4427-BD7C-4AFF3B5EC07D}"/>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5" name="Freeform 44">
              <a:extLst>
                <a:ext uri="{FF2B5EF4-FFF2-40B4-BE49-F238E27FC236}">
                  <a16:creationId xmlns:a16="http://schemas.microsoft.com/office/drawing/2014/main" id="{A7FD3D4C-D311-441E-BE55-2C99BAB7700A}"/>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6" name="Freeform 45">
              <a:extLst>
                <a:ext uri="{FF2B5EF4-FFF2-40B4-BE49-F238E27FC236}">
                  <a16:creationId xmlns:a16="http://schemas.microsoft.com/office/drawing/2014/main" id="{C0BEAB23-66DA-453B-974D-803FF0717669}"/>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7" name="Freeform 46">
              <a:extLst>
                <a:ext uri="{FF2B5EF4-FFF2-40B4-BE49-F238E27FC236}">
                  <a16:creationId xmlns:a16="http://schemas.microsoft.com/office/drawing/2014/main" id="{34526CF4-DA16-47B8-B412-9B093AD04FAA}"/>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8" name="Freeform 47">
              <a:extLst>
                <a:ext uri="{FF2B5EF4-FFF2-40B4-BE49-F238E27FC236}">
                  <a16:creationId xmlns:a16="http://schemas.microsoft.com/office/drawing/2014/main" id="{3F3A438C-C254-40FC-AFB8-DA7B67BCB242}"/>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9" name="Line 48">
              <a:extLst>
                <a:ext uri="{FF2B5EF4-FFF2-40B4-BE49-F238E27FC236}">
                  <a16:creationId xmlns:a16="http://schemas.microsoft.com/office/drawing/2014/main" id="{54068BC5-5604-4230-AE8A-90DD07A5AB7E}"/>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 name="Line 49">
              <a:extLst>
                <a:ext uri="{FF2B5EF4-FFF2-40B4-BE49-F238E27FC236}">
                  <a16:creationId xmlns:a16="http://schemas.microsoft.com/office/drawing/2014/main" id="{B8FF9CDE-D9C6-4A6A-8D84-7F4AEA97475E}"/>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1" name="Line 50">
              <a:extLst>
                <a:ext uri="{FF2B5EF4-FFF2-40B4-BE49-F238E27FC236}">
                  <a16:creationId xmlns:a16="http://schemas.microsoft.com/office/drawing/2014/main" id="{DE1B46EC-70CF-46BC-AA1A-016CC0D665BC}"/>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 name="Line 51">
              <a:extLst>
                <a:ext uri="{FF2B5EF4-FFF2-40B4-BE49-F238E27FC236}">
                  <a16:creationId xmlns:a16="http://schemas.microsoft.com/office/drawing/2014/main" id="{626E87BB-6104-41EE-9323-0F2DEF4B8C06}"/>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 name="Line 52">
              <a:extLst>
                <a:ext uri="{FF2B5EF4-FFF2-40B4-BE49-F238E27FC236}">
                  <a16:creationId xmlns:a16="http://schemas.microsoft.com/office/drawing/2014/main" id="{21EF0B6B-E3B4-47C5-B7C0-6D3E365793E3}"/>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 name="Rectangle 53">
              <a:extLst>
                <a:ext uri="{FF2B5EF4-FFF2-40B4-BE49-F238E27FC236}">
                  <a16:creationId xmlns:a16="http://schemas.microsoft.com/office/drawing/2014/main" id="{26D0C4F2-4EF2-4120-BFC7-CD6E3B1CE200}"/>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sp>
        <p:nvSpPr>
          <p:cNvPr id="145" name="Text Box 8">
            <a:extLst>
              <a:ext uri="{FF2B5EF4-FFF2-40B4-BE49-F238E27FC236}">
                <a16:creationId xmlns:a16="http://schemas.microsoft.com/office/drawing/2014/main" id="{E151C1E6-EAEE-4CD7-BFDC-3A113765979D}"/>
              </a:ext>
            </a:extLst>
          </p:cNvPr>
          <p:cNvSpPr txBox="1">
            <a:spLocks noChangeArrowheads="1"/>
          </p:cNvSpPr>
          <p:nvPr/>
        </p:nvSpPr>
        <p:spPr bwMode="auto">
          <a:xfrm>
            <a:off x="1880375" y="3648220"/>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sz="2400" b="1" dirty="0">
                <a:solidFill>
                  <a:srgbClr val="006600"/>
                </a:solidFill>
              </a:rPr>
              <a:t>X</a:t>
            </a:r>
          </a:p>
        </p:txBody>
      </p:sp>
      <p:cxnSp>
        <p:nvCxnSpPr>
          <p:cNvPr id="146" name="Straight Arrow Connector 145">
            <a:extLst>
              <a:ext uri="{FF2B5EF4-FFF2-40B4-BE49-F238E27FC236}">
                <a16:creationId xmlns:a16="http://schemas.microsoft.com/office/drawing/2014/main" id="{0388F177-9855-4132-B299-8D64D386E286}"/>
              </a:ext>
            </a:extLst>
          </p:cNvPr>
          <p:cNvCxnSpPr>
            <a:cxnSpLocks/>
          </p:cNvCxnSpPr>
          <p:nvPr/>
        </p:nvCxnSpPr>
        <p:spPr>
          <a:xfrm>
            <a:off x="2259723" y="3879053"/>
            <a:ext cx="2143470" cy="0"/>
          </a:xfrm>
          <a:prstGeom prst="straightConnector1">
            <a:avLst/>
          </a:prstGeom>
          <a:ln w="76200">
            <a:solidFill>
              <a:srgbClr val="006600"/>
            </a:solidFill>
            <a:tailEnd type="triangle"/>
          </a:ln>
        </p:spPr>
        <p:style>
          <a:lnRef idx="1">
            <a:schemeClr val="accent1"/>
          </a:lnRef>
          <a:fillRef idx="0">
            <a:schemeClr val="accent1"/>
          </a:fillRef>
          <a:effectRef idx="0">
            <a:schemeClr val="accent1"/>
          </a:effectRef>
          <a:fontRef idx="minor">
            <a:schemeClr val="tx1"/>
          </a:fontRef>
        </p:style>
      </p:cxnSp>
      <p:grpSp>
        <p:nvGrpSpPr>
          <p:cNvPr id="147" name="Group 9">
            <a:extLst>
              <a:ext uri="{FF2B5EF4-FFF2-40B4-BE49-F238E27FC236}">
                <a16:creationId xmlns:a16="http://schemas.microsoft.com/office/drawing/2014/main" id="{5E92B265-EE85-481A-81F8-8A67F46CD934}"/>
              </a:ext>
            </a:extLst>
          </p:cNvPr>
          <p:cNvGrpSpPr>
            <a:grpSpLocks/>
          </p:cNvGrpSpPr>
          <p:nvPr/>
        </p:nvGrpSpPr>
        <p:grpSpPr bwMode="auto">
          <a:xfrm>
            <a:off x="1949546" y="2047066"/>
            <a:ext cx="7620000" cy="2354263"/>
            <a:chOff x="2202" y="2309"/>
            <a:chExt cx="2892" cy="1483"/>
          </a:xfrm>
        </p:grpSpPr>
        <p:sp>
          <p:nvSpPr>
            <p:cNvPr id="148" name="Rectangle 10">
              <a:extLst>
                <a:ext uri="{FF2B5EF4-FFF2-40B4-BE49-F238E27FC236}">
                  <a16:creationId xmlns:a16="http://schemas.microsoft.com/office/drawing/2014/main" id="{B7C2A4D0-455C-4E30-A0A9-6B6CB2768072}"/>
                </a:ext>
              </a:extLst>
            </p:cNvPr>
            <p:cNvSpPr>
              <a:spLocks noChangeArrowheads="1"/>
            </p:cNvSpPr>
            <p:nvPr/>
          </p:nvSpPr>
          <p:spPr bwMode="auto">
            <a:xfrm>
              <a:off x="2202" y="2309"/>
              <a:ext cx="2892"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49" name="Freeform 11">
              <a:extLst>
                <a:ext uri="{FF2B5EF4-FFF2-40B4-BE49-F238E27FC236}">
                  <a16:creationId xmlns:a16="http://schemas.microsoft.com/office/drawing/2014/main" id="{BABD05DD-1831-4879-8BB9-F58870EB51F7}"/>
                </a:ext>
              </a:extLst>
            </p:cNvPr>
            <p:cNvSpPr>
              <a:spLocks/>
            </p:cNvSpPr>
            <p:nvPr/>
          </p:nvSpPr>
          <p:spPr bwMode="auto">
            <a:xfrm>
              <a:off x="2202" y="3544"/>
              <a:ext cx="2892" cy="1"/>
            </a:xfrm>
            <a:custGeom>
              <a:avLst/>
              <a:gdLst>
                <a:gd name="T0" fmla="*/ 2892 w 2892"/>
                <a:gd name="T1" fmla="*/ 0 h 1"/>
                <a:gd name="T2" fmla="*/ 0 w 2892"/>
                <a:gd name="T3" fmla="*/ 0 h 1"/>
                <a:gd name="T4" fmla="*/ 0 w 2892"/>
                <a:gd name="T5" fmla="*/ 0 h 1"/>
                <a:gd name="T6" fmla="*/ 2892 w 2892"/>
                <a:gd name="T7" fmla="*/ 0 h 1"/>
                <a:gd name="T8" fmla="*/ 0 60000 65536"/>
                <a:gd name="T9" fmla="*/ 0 60000 65536"/>
                <a:gd name="T10" fmla="*/ 0 60000 65536"/>
                <a:gd name="T11" fmla="*/ 0 60000 65536"/>
                <a:gd name="T12" fmla="*/ 0 w 2892"/>
                <a:gd name="T13" fmla="*/ 0 h 1"/>
                <a:gd name="T14" fmla="*/ 2892 w 2892"/>
                <a:gd name="T15" fmla="*/ 1 h 1"/>
              </a:gdLst>
              <a:ahLst/>
              <a:cxnLst>
                <a:cxn ang="T8">
                  <a:pos x="T0" y="T1"/>
                </a:cxn>
                <a:cxn ang="T9">
                  <a:pos x="T2" y="T3"/>
                </a:cxn>
                <a:cxn ang="T10">
                  <a:pos x="T4" y="T5"/>
                </a:cxn>
                <a:cxn ang="T11">
                  <a:pos x="T6" y="T7"/>
                </a:cxn>
              </a:cxnLst>
              <a:rect l="T12" t="T13" r="T14" b="T15"/>
              <a:pathLst>
                <a:path w="2892" h="1">
                  <a:moveTo>
                    <a:pt x="2892" y="0"/>
                  </a:moveTo>
                  <a:lnTo>
                    <a:pt x="0" y="0"/>
                  </a:lnTo>
                  <a:lnTo>
                    <a:pt x="289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0" name="Line 12">
              <a:extLst>
                <a:ext uri="{FF2B5EF4-FFF2-40B4-BE49-F238E27FC236}">
                  <a16:creationId xmlns:a16="http://schemas.microsoft.com/office/drawing/2014/main" id="{C144A20A-A5DA-4E4A-8E31-AFDFD373A85B}"/>
                </a:ext>
              </a:extLst>
            </p:cNvPr>
            <p:cNvSpPr>
              <a:spLocks noChangeShapeType="1"/>
            </p:cNvSpPr>
            <p:nvPr/>
          </p:nvSpPr>
          <p:spPr bwMode="auto">
            <a:xfrm flipV="1">
              <a:off x="2202"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1" name="Line 13">
              <a:extLst>
                <a:ext uri="{FF2B5EF4-FFF2-40B4-BE49-F238E27FC236}">
                  <a16:creationId xmlns:a16="http://schemas.microsoft.com/office/drawing/2014/main" id="{50A06405-8F51-45E1-85E1-2D1C9BC7C88A}"/>
                </a:ext>
              </a:extLst>
            </p:cNvPr>
            <p:cNvSpPr>
              <a:spLocks noChangeShapeType="1"/>
            </p:cNvSpPr>
            <p:nvPr/>
          </p:nvSpPr>
          <p:spPr bwMode="auto">
            <a:xfrm flipV="1">
              <a:off x="2489"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2" name="Line 14">
              <a:extLst>
                <a:ext uri="{FF2B5EF4-FFF2-40B4-BE49-F238E27FC236}">
                  <a16:creationId xmlns:a16="http://schemas.microsoft.com/office/drawing/2014/main" id="{BF855D4D-FEEA-4914-8AF8-153D3AD4A860}"/>
                </a:ext>
              </a:extLst>
            </p:cNvPr>
            <p:cNvSpPr>
              <a:spLocks noChangeShapeType="1"/>
            </p:cNvSpPr>
            <p:nvPr/>
          </p:nvSpPr>
          <p:spPr bwMode="auto">
            <a:xfrm flipV="1">
              <a:off x="278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 name="Line 15">
              <a:extLst>
                <a:ext uri="{FF2B5EF4-FFF2-40B4-BE49-F238E27FC236}">
                  <a16:creationId xmlns:a16="http://schemas.microsoft.com/office/drawing/2014/main" id="{1E2D65B6-7B6E-44AB-8443-06CA731C6760}"/>
                </a:ext>
              </a:extLst>
            </p:cNvPr>
            <p:cNvSpPr>
              <a:spLocks noChangeShapeType="1"/>
            </p:cNvSpPr>
            <p:nvPr/>
          </p:nvSpPr>
          <p:spPr bwMode="auto">
            <a:xfrm flipV="1">
              <a:off x="3070"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 name="Line 16">
              <a:extLst>
                <a:ext uri="{FF2B5EF4-FFF2-40B4-BE49-F238E27FC236}">
                  <a16:creationId xmlns:a16="http://schemas.microsoft.com/office/drawing/2014/main" id="{A8016F04-4E12-4183-9462-502977294A89}"/>
                </a:ext>
              </a:extLst>
            </p:cNvPr>
            <p:cNvSpPr>
              <a:spLocks noChangeShapeType="1"/>
            </p:cNvSpPr>
            <p:nvPr/>
          </p:nvSpPr>
          <p:spPr bwMode="auto">
            <a:xfrm flipV="1">
              <a:off x="335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 name="Line 17">
              <a:extLst>
                <a:ext uri="{FF2B5EF4-FFF2-40B4-BE49-F238E27FC236}">
                  <a16:creationId xmlns:a16="http://schemas.microsoft.com/office/drawing/2014/main" id="{387C29C5-0A75-432E-AADD-7C5DE6C454C3}"/>
                </a:ext>
              </a:extLst>
            </p:cNvPr>
            <p:cNvSpPr>
              <a:spLocks noChangeShapeType="1"/>
            </p:cNvSpPr>
            <p:nvPr/>
          </p:nvSpPr>
          <p:spPr bwMode="auto">
            <a:xfrm flipV="1">
              <a:off x="3651"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 name="Line 18">
              <a:extLst>
                <a:ext uri="{FF2B5EF4-FFF2-40B4-BE49-F238E27FC236}">
                  <a16:creationId xmlns:a16="http://schemas.microsoft.com/office/drawing/2014/main" id="{205F9B41-0FD3-4E05-9AF5-7F140E3A615E}"/>
                </a:ext>
              </a:extLst>
            </p:cNvPr>
            <p:cNvSpPr>
              <a:spLocks noChangeShapeType="1"/>
            </p:cNvSpPr>
            <p:nvPr/>
          </p:nvSpPr>
          <p:spPr bwMode="auto">
            <a:xfrm flipV="1">
              <a:off x="3938"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 name="Line 19">
              <a:extLst>
                <a:ext uri="{FF2B5EF4-FFF2-40B4-BE49-F238E27FC236}">
                  <a16:creationId xmlns:a16="http://schemas.microsoft.com/office/drawing/2014/main" id="{FF46FCA2-397F-4A82-A3A8-D6334B84BD4A}"/>
                </a:ext>
              </a:extLst>
            </p:cNvPr>
            <p:cNvSpPr>
              <a:spLocks noChangeShapeType="1"/>
            </p:cNvSpPr>
            <p:nvPr/>
          </p:nvSpPr>
          <p:spPr bwMode="auto">
            <a:xfrm flipV="1">
              <a:off x="4226"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 name="Line 20">
              <a:extLst>
                <a:ext uri="{FF2B5EF4-FFF2-40B4-BE49-F238E27FC236}">
                  <a16:creationId xmlns:a16="http://schemas.microsoft.com/office/drawing/2014/main" id="{ECF2BB99-5156-478E-BC95-113F27B6549D}"/>
                </a:ext>
              </a:extLst>
            </p:cNvPr>
            <p:cNvSpPr>
              <a:spLocks noChangeShapeType="1"/>
            </p:cNvSpPr>
            <p:nvPr/>
          </p:nvSpPr>
          <p:spPr bwMode="auto">
            <a:xfrm flipV="1">
              <a:off x="4513"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 name="Line 21">
              <a:extLst>
                <a:ext uri="{FF2B5EF4-FFF2-40B4-BE49-F238E27FC236}">
                  <a16:creationId xmlns:a16="http://schemas.microsoft.com/office/drawing/2014/main" id="{33D23F77-CC2A-4723-827D-F0EA5CFA3E7B}"/>
                </a:ext>
              </a:extLst>
            </p:cNvPr>
            <p:cNvSpPr>
              <a:spLocks noChangeShapeType="1"/>
            </p:cNvSpPr>
            <p:nvPr/>
          </p:nvSpPr>
          <p:spPr bwMode="auto">
            <a:xfrm flipV="1">
              <a:off x="4807"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 name="Line 22">
              <a:extLst>
                <a:ext uri="{FF2B5EF4-FFF2-40B4-BE49-F238E27FC236}">
                  <a16:creationId xmlns:a16="http://schemas.microsoft.com/office/drawing/2014/main" id="{55C493CD-31D1-4303-85FE-5EFB54E4178B}"/>
                </a:ext>
              </a:extLst>
            </p:cNvPr>
            <p:cNvSpPr>
              <a:spLocks noChangeShapeType="1"/>
            </p:cNvSpPr>
            <p:nvPr/>
          </p:nvSpPr>
          <p:spPr bwMode="auto">
            <a:xfrm flipV="1">
              <a:off x="5094" y="3544"/>
              <a:ext cx="0"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1" name="Line 23">
              <a:extLst>
                <a:ext uri="{FF2B5EF4-FFF2-40B4-BE49-F238E27FC236}">
                  <a16:creationId xmlns:a16="http://schemas.microsoft.com/office/drawing/2014/main" id="{FAF7047C-7963-4499-8B0A-0F92AC3EA105}"/>
                </a:ext>
              </a:extLst>
            </p:cNvPr>
            <p:cNvSpPr>
              <a:spLocks noChangeShapeType="1"/>
            </p:cNvSpPr>
            <p:nvPr/>
          </p:nvSpPr>
          <p:spPr bwMode="auto">
            <a:xfrm>
              <a:off x="2202"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2" name="Line 24">
              <a:extLst>
                <a:ext uri="{FF2B5EF4-FFF2-40B4-BE49-F238E27FC236}">
                  <a16:creationId xmlns:a16="http://schemas.microsoft.com/office/drawing/2014/main" id="{3ACFFCDD-BB4D-4923-B694-9A0C25137A25}"/>
                </a:ext>
              </a:extLst>
            </p:cNvPr>
            <p:cNvSpPr>
              <a:spLocks noChangeShapeType="1"/>
            </p:cNvSpPr>
            <p:nvPr/>
          </p:nvSpPr>
          <p:spPr bwMode="auto">
            <a:xfrm>
              <a:off x="2298"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 name="Line 25">
              <a:extLst>
                <a:ext uri="{FF2B5EF4-FFF2-40B4-BE49-F238E27FC236}">
                  <a16:creationId xmlns:a16="http://schemas.microsoft.com/office/drawing/2014/main" id="{A68F3A54-8CCF-4887-9D99-7D3227A4A8F8}"/>
                </a:ext>
              </a:extLst>
            </p:cNvPr>
            <p:cNvSpPr>
              <a:spLocks noChangeShapeType="1"/>
            </p:cNvSpPr>
            <p:nvPr/>
          </p:nvSpPr>
          <p:spPr bwMode="auto">
            <a:xfrm>
              <a:off x="2393"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 name="Line 26">
              <a:extLst>
                <a:ext uri="{FF2B5EF4-FFF2-40B4-BE49-F238E27FC236}">
                  <a16:creationId xmlns:a16="http://schemas.microsoft.com/office/drawing/2014/main" id="{873D8EB9-096C-4169-844B-881706CEF188}"/>
                </a:ext>
              </a:extLst>
            </p:cNvPr>
            <p:cNvSpPr>
              <a:spLocks noChangeShapeType="1"/>
            </p:cNvSpPr>
            <p:nvPr/>
          </p:nvSpPr>
          <p:spPr bwMode="auto">
            <a:xfrm>
              <a:off x="2489"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5" name="Line 27">
              <a:extLst>
                <a:ext uri="{FF2B5EF4-FFF2-40B4-BE49-F238E27FC236}">
                  <a16:creationId xmlns:a16="http://schemas.microsoft.com/office/drawing/2014/main" id="{366B99C1-9295-4834-9EC4-D16723EFED92}"/>
                </a:ext>
              </a:extLst>
            </p:cNvPr>
            <p:cNvSpPr>
              <a:spLocks noChangeShapeType="1"/>
            </p:cNvSpPr>
            <p:nvPr/>
          </p:nvSpPr>
          <p:spPr bwMode="auto">
            <a:xfrm flipV="1">
              <a:off x="2585" y="3541"/>
              <a:ext cx="102"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6" name="Freeform 28">
              <a:extLst>
                <a:ext uri="{FF2B5EF4-FFF2-40B4-BE49-F238E27FC236}">
                  <a16:creationId xmlns:a16="http://schemas.microsoft.com/office/drawing/2014/main" id="{32B0E7D4-A97A-422F-8916-6BCEE175BE3B}"/>
                </a:ext>
              </a:extLst>
            </p:cNvPr>
            <p:cNvSpPr>
              <a:spLocks/>
            </p:cNvSpPr>
            <p:nvPr/>
          </p:nvSpPr>
          <p:spPr bwMode="auto">
            <a:xfrm>
              <a:off x="2687" y="3530"/>
              <a:ext cx="96" cy="11"/>
            </a:xfrm>
            <a:custGeom>
              <a:avLst/>
              <a:gdLst>
                <a:gd name="T0" fmla="*/ 0 w 96"/>
                <a:gd name="T1" fmla="*/ 1 h 18"/>
                <a:gd name="T2" fmla="*/ 48 w 96"/>
                <a:gd name="T3" fmla="*/ 1 h 18"/>
                <a:gd name="T4" fmla="*/ 96 w 96"/>
                <a:gd name="T5" fmla="*/ 0 h 18"/>
                <a:gd name="T6" fmla="*/ 0 60000 65536"/>
                <a:gd name="T7" fmla="*/ 0 60000 65536"/>
                <a:gd name="T8" fmla="*/ 0 60000 65536"/>
                <a:gd name="T9" fmla="*/ 0 w 96"/>
                <a:gd name="T10" fmla="*/ 0 h 18"/>
                <a:gd name="T11" fmla="*/ 96 w 96"/>
                <a:gd name="T12" fmla="*/ 18 h 18"/>
              </a:gdLst>
              <a:ahLst/>
              <a:cxnLst>
                <a:cxn ang="T6">
                  <a:pos x="T0" y="T1"/>
                </a:cxn>
                <a:cxn ang="T7">
                  <a:pos x="T2" y="T3"/>
                </a:cxn>
                <a:cxn ang="T8">
                  <a:pos x="T4" y="T5"/>
                </a:cxn>
              </a:cxnLst>
              <a:rect l="T9" t="T10" r="T11" b="T12"/>
              <a:pathLst>
                <a:path w="96" h="18">
                  <a:moveTo>
                    <a:pt x="0" y="18"/>
                  </a:moveTo>
                  <a:lnTo>
                    <a:pt x="48" y="1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7" name="Freeform 29">
              <a:extLst>
                <a:ext uri="{FF2B5EF4-FFF2-40B4-BE49-F238E27FC236}">
                  <a16:creationId xmlns:a16="http://schemas.microsoft.com/office/drawing/2014/main" id="{9E5E4E8E-D12D-4A88-85FB-A6C7D1360031}"/>
                </a:ext>
              </a:extLst>
            </p:cNvPr>
            <p:cNvSpPr>
              <a:spLocks/>
            </p:cNvSpPr>
            <p:nvPr/>
          </p:nvSpPr>
          <p:spPr bwMode="auto">
            <a:xfrm>
              <a:off x="2783" y="3509"/>
              <a:ext cx="96" cy="21"/>
            </a:xfrm>
            <a:custGeom>
              <a:avLst/>
              <a:gdLst>
                <a:gd name="T0" fmla="*/ 0 w 96"/>
                <a:gd name="T1" fmla="*/ 1 h 36"/>
                <a:gd name="T2" fmla="*/ 48 w 96"/>
                <a:gd name="T3" fmla="*/ 1 h 36"/>
                <a:gd name="T4" fmla="*/ 96 w 96"/>
                <a:gd name="T5" fmla="*/ 0 h 36"/>
                <a:gd name="T6" fmla="*/ 0 60000 65536"/>
                <a:gd name="T7" fmla="*/ 0 60000 65536"/>
                <a:gd name="T8" fmla="*/ 0 60000 65536"/>
                <a:gd name="T9" fmla="*/ 0 w 96"/>
                <a:gd name="T10" fmla="*/ 0 h 36"/>
                <a:gd name="T11" fmla="*/ 96 w 96"/>
                <a:gd name="T12" fmla="*/ 36 h 36"/>
              </a:gdLst>
              <a:ahLst/>
              <a:cxnLst>
                <a:cxn ang="T6">
                  <a:pos x="T0" y="T1"/>
                </a:cxn>
                <a:cxn ang="T7">
                  <a:pos x="T2" y="T3"/>
                </a:cxn>
                <a:cxn ang="T8">
                  <a:pos x="T4" y="T5"/>
                </a:cxn>
              </a:cxnLst>
              <a:rect l="T9" t="T10" r="T11" b="T12"/>
              <a:pathLst>
                <a:path w="96" h="36">
                  <a:moveTo>
                    <a:pt x="0" y="36"/>
                  </a:moveTo>
                  <a:lnTo>
                    <a:pt x="48" y="24"/>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8" name="Freeform 30">
              <a:extLst>
                <a:ext uri="{FF2B5EF4-FFF2-40B4-BE49-F238E27FC236}">
                  <a16:creationId xmlns:a16="http://schemas.microsoft.com/office/drawing/2014/main" id="{69999F5B-8D4C-4E74-B95C-55A1DB7109D0}"/>
                </a:ext>
              </a:extLst>
            </p:cNvPr>
            <p:cNvSpPr>
              <a:spLocks/>
            </p:cNvSpPr>
            <p:nvPr/>
          </p:nvSpPr>
          <p:spPr bwMode="auto">
            <a:xfrm>
              <a:off x="2879" y="3468"/>
              <a:ext cx="95" cy="41"/>
            </a:xfrm>
            <a:custGeom>
              <a:avLst/>
              <a:gdLst>
                <a:gd name="T0" fmla="*/ 0 w 95"/>
                <a:gd name="T1" fmla="*/ 1 h 71"/>
                <a:gd name="T2" fmla="*/ 47 w 95"/>
                <a:gd name="T3" fmla="*/ 1 h 71"/>
                <a:gd name="T4" fmla="*/ 71 w 95"/>
                <a:gd name="T5" fmla="*/ 1 h 71"/>
                <a:gd name="T6" fmla="*/ 95 w 95"/>
                <a:gd name="T7" fmla="*/ 0 h 71"/>
                <a:gd name="T8" fmla="*/ 0 60000 65536"/>
                <a:gd name="T9" fmla="*/ 0 60000 65536"/>
                <a:gd name="T10" fmla="*/ 0 60000 65536"/>
                <a:gd name="T11" fmla="*/ 0 60000 65536"/>
                <a:gd name="T12" fmla="*/ 0 w 95"/>
                <a:gd name="T13" fmla="*/ 0 h 71"/>
                <a:gd name="T14" fmla="*/ 95 w 95"/>
                <a:gd name="T15" fmla="*/ 71 h 71"/>
              </a:gdLst>
              <a:ahLst/>
              <a:cxnLst>
                <a:cxn ang="T8">
                  <a:pos x="T0" y="T1"/>
                </a:cxn>
                <a:cxn ang="T9">
                  <a:pos x="T2" y="T3"/>
                </a:cxn>
                <a:cxn ang="T10">
                  <a:pos x="T4" y="T5"/>
                </a:cxn>
                <a:cxn ang="T11">
                  <a:pos x="T6" y="T7"/>
                </a:cxn>
              </a:cxnLst>
              <a:rect l="T12" t="T13" r="T14" b="T15"/>
              <a:pathLst>
                <a:path w="95" h="71">
                  <a:moveTo>
                    <a:pt x="0" y="71"/>
                  </a:moveTo>
                  <a:lnTo>
                    <a:pt x="47" y="41"/>
                  </a:lnTo>
                  <a:lnTo>
                    <a:pt x="71" y="24"/>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9" name="Freeform 31">
              <a:extLst>
                <a:ext uri="{FF2B5EF4-FFF2-40B4-BE49-F238E27FC236}">
                  <a16:creationId xmlns:a16="http://schemas.microsoft.com/office/drawing/2014/main" id="{1FC839CB-ACA1-4226-8842-CB92F1FAAB0C}"/>
                </a:ext>
              </a:extLst>
            </p:cNvPr>
            <p:cNvSpPr>
              <a:spLocks/>
            </p:cNvSpPr>
            <p:nvPr/>
          </p:nvSpPr>
          <p:spPr bwMode="auto">
            <a:xfrm>
              <a:off x="2974" y="3384"/>
              <a:ext cx="96" cy="84"/>
            </a:xfrm>
            <a:custGeom>
              <a:avLst/>
              <a:gdLst>
                <a:gd name="T0" fmla="*/ 0 w 96"/>
                <a:gd name="T1" fmla="*/ 1 h 144"/>
                <a:gd name="T2" fmla="*/ 24 w 96"/>
                <a:gd name="T3" fmla="*/ 1 h 144"/>
                <a:gd name="T4" fmla="*/ 48 w 96"/>
                <a:gd name="T5" fmla="*/ 1 h 144"/>
                <a:gd name="T6" fmla="*/ 72 w 96"/>
                <a:gd name="T7" fmla="*/ 1 h 144"/>
                <a:gd name="T8" fmla="*/ 96 w 96"/>
                <a:gd name="T9" fmla="*/ 0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144"/>
                  </a:moveTo>
                  <a:lnTo>
                    <a:pt x="24" y="114"/>
                  </a:lnTo>
                  <a:lnTo>
                    <a:pt x="48" y="84"/>
                  </a:lnTo>
                  <a:lnTo>
                    <a:pt x="72" y="4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0" name="Freeform 32">
              <a:extLst>
                <a:ext uri="{FF2B5EF4-FFF2-40B4-BE49-F238E27FC236}">
                  <a16:creationId xmlns:a16="http://schemas.microsoft.com/office/drawing/2014/main" id="{419F6C60-155E-4534-9D1D-7BA348E9E422}"/>
                </a:ext>
              </a:extLst>
            </p:cNvPr>
            <p:cNvSpPr>
              <a:spLocks/>
            </p:cNvSpPr>
            <p:nvPr/>
          </p:nvSpPr>
          <p:spPr bwMode="auto">
            <a:xfrm>
              <a:off x="3070" y="3251"/>
              <a:ext cx="96" cy="133"/>
            </a:xfrm>
            <a:custGeom>
              <a:avLst/>
              <a:gdLst>
                <a:gd name="T0" fmla="*/ 0 w 96"/>
                <a:gd name="T1" fmla="*/ 1 h 227"/>
                <a:gd name="T2" fmla="*/ 24 w 96"/>
                <a:gd name="T3" fmla="*/ 1 h 227"/>
                <a:gd name="T4" fmla="*/ 48 w 96"/>
                <a:gd name="T5" fmla="*/ 1 h 227"/>
                <a:gd name="T6" fmla="*/ 72 w 96"/>
                <a:gd name="T7" fmla="*/ 1 h 227"/>
                <a:gd name="T8" fmla="*/ 96 w 96"/>
                <a:gd name="T9" fmla="*/ 0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227"/>
                  </a:moveTo>
                  <a:lnTo>
                    <a:pt x="24" y="179"/>
                  </a:lnTo>
                  <a:lnTo>
                    <a:pt x="48" y="125"/>
                  </a:lnTo>
                  <a:lnTo>
                    <a:pt x="72" y="65"/>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1" name="Freeform 33">
              <a:extLst>
                <a:ext uri="{FF2B5EF4-FFF2-40B4-BE49-F238E27FC236}">
                  <a16:creationId xmlns:a16="http://schemas.microsoft.com/office/drawing/2014/main" id="{8DB0F037-CB77-4D6E-8CDF-17BBA5D58FEE}"/>
                </a:ext>
              </a:extLst>
            </p:cNvPr>
            <p:cNvSpPr>
              <a:spLocks/>
            </p:cNvSpPr>
            <p:nvPr/>
          </p:nvSpPr>
          <p:spPr bwMode="auto">
            <a:xfrm>
              <a:off x="3166" y="3062"/>
              <a:ext cx="96" cy="189"/>
            </a:xfrm>
            <a:custGeom>
              <a:avLst/>
              <a:gdLst>
                <a:gd name="T0" fmla="*/ 0 w 96"/>
                <a:gd name="T1" fmla="*/ 1 h 324"/>
                <a:gd name="T2" fmla="*/ 24 w 96"/>
                <a:gd name="T3" fmla="*/ 1 h 324"/>
                <a:gd name="T4" fmla="*/ 48 w 96"/>
                <a:gd name="T5" fmla="*/ 1 h 324"/>
                <a:gd name="T6" fmla="*/ 72 w 96"/>
                <a:gd name="T7" fmla="*/ 1 h 324"/>
                <a:gd name="T8" fmla="*/ 96 w 96"/>
                <a:gd name="T9" fmla="*/ 0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324"/>
                  </a:moveTo>
                  <a:lnTo>
                    <a:pt x="24" y="252"/>
                  </a:lnTo>
                  <a:lnTo>
                    <a:pt x="48" y="174"/>
                  </a:lnTo>
                  <a:lnTo>
                    <a:pt x="72" y="9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2" name="Freeform 34">
              <a:extLst>
                <a:ext uri="{FF2B5EF4-FFF2-40B4-BE49-F238E27FC236}">
                  <a16:creationId xmlns:a16="http://schemas.microsoft.com/office/drawing/2014/main" id="{F07BB964-E2C6-4F29-AD4F-F221AE17C57F}"/>
                </a:ext>
              </a:extLst>
            </p:cNvPr>
            <p:cNvSpPr>
              <a:spLocks/>
            </p:cNvSpPr>
            <p:nvPr/>
          </p:nvSpPr>
          <p:spPr bwMode="auto">
            <a:xfrm>
              <a:off x="3262" y="2832"/>
              <a:ext cx="96" cy="230"/>
            </a:xfrm>
            <a:custGeom>
              <a:avLst/>
              <a:gdLst>
                <a:gd name="T0" fmla="*/ 0 w 96"/>
                <a:gd name="T1" fmla="*/ 1 h 395"/>
                <a:gd name="T2" fmla="*/ 24 w 96"/>
                <a:gd name="T3" fmla="*/ 1 h 395"/>
                <a:gd name="T4" fmla="*/ 48 w 96"/>
                <a:gd name="T5" fmla="*/ 1 h 395"/>
                <a:gd name="T6" fmla="*/ 72 w 96"/>
                <a:gd name="T7" fmla="*/ 1 h 395"/>
                <a:gd name="T8" fmla="*/ 96 w 96"/>
                <a:gd name="T9" fmla="*/ 0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395"/>
                  </a:moveTo>
                  <a:lnTo>
                    <a:pt x="24" y="300"/>
                  </a:lnTo>
                  <a:lnTo>
                    <a:pt x="48" y="204"/>
                  </a:lnTo>
                  <a:lnTo>
                    <a:pt x="72" y="102"/>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3" name="Freeform 35">
              <a:extLst>
                <a:ext uri="{FF2B5EF4-FFF2-40B4-BE49-F238E27FC236}">
                  <a16:creationId xmlns:a16="http://schemas.microsoft.com/office/drawing/2014/main" id="{DC2B945E-4D5A-4BC9-8172-F7418E785928}"/>
                </a:ext>
              </a:extLst>
            </p:cNvPr>
            <p:cNvSpPr>
              <a:spLocks/>
            </p:cNvSpPr>
            <p:nvPr/>
          </p:nvSpPr>
          <p:spPr bwMode="auto">
            <a:xfrm>
              <a:off x="3358" y="2605"/>
              <a:ext cx="95" cy="227"/>
            </a:xfrm>
            <a:custGeom>
              <a:avLst/>
              <a:gdLst>
                <a:gd name="T0" fmla="*/ 0 w 95"/>
                <a:gd name="T1" fmla="*/ 1 h 389"/>
                <a:gd name="T2" fmla="*/ 24 w 95"/>
                <a:gd name="T3" fmla="*/ 1 h 389"/>
                <a:gd name="T4" fmla="*/ 47 w 95"/>
                <a:gd name="T5" fmla="*/ 1 h 389"/>
                <a:gd name="T6" fmla="*/ 71 w 95"/>
                <a:gd name="T7" fmla="*/ 1 h 389"/>
                <a:gd name="T8" fmla="*/ 95 w 95"/>
                <a:gd name="T9" fmla="*/ 0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389"/>
                  </a:moveTo>
                  <a:lnTo>
                    <a:pt x="24" y="288"/>
                  </a:lnTo>
                  <a:lnTo>
                    <a:pt x="47" y="186"/>
                  </a:lnTo>
                  <a:lnTo>
                    <a:pt x="71" y="90"/>
                  </a:lnTo>
                  <a:lnTo>
                    <a:pt x="95"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 name="Freeform 36">
              <a:extLst>
                <a:ext uri="{FF2B5EF4-FFF2-40B4-BE49-F238E27FC236}">
                  <a16:creationId xmlns:a16="http://schemas.microsoft.com/office/drawing/2014/main" id="{063B11A1-FD29-4544-82F4-0445538B1C94}"/>
                </a:ext>
              </a:extLst>
            </p:cNvPr>
            <p:cNvSpPr>
              <a:spLocks/>
            </p:cNvSpPr>
            <p:nvPr/>
          </p:nvSpPr>
          <p:spPr bwMode="auto">
            <a:xfrm>
              <a:off x="3453" y="2434"/>
              <a:ext cx="96" cy="171"/>
            </a:xfrm>
            <a:custGeom>
              <a:avLst/>
              <a:gdLst>
                <a:gd name="T0" fmla="*/ 0 w 96"/>
                <a:gd name="T1" fmla="*/ 1 h 293"/>
                <a:gd name="T2" fmla="*/ 24 w 96"/>
                <a:gd name="T3" fmla="*/ 1 h 293"/>
                <a:gd name="T4" fmla="*/ 48 w 96"/>
                <a:gd name="T5" fmla="*/ 1 h 293"/>
                <a:gd name="T6" fmla="*/ 72 w 96"/>
                <a:gd name="T7" fmla="*/ 1 h 293"/>
                <a:gd name="T8" fmla="*/ 96 w 96"/>
                <a:gd name="T9" fmla="*/ 0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293"/>
                  </a:moveTo>
                  <a:lnTo>
                    <a:pt x="24" y="210"/>
                  </a:lnTo>
                  <a:lnTo>
                    <a:pt x="48" y="132"/>
                  </a:lnTo>
                  <a:lnTo>
                    <a:pt x="72" y="60"/>
                  </a:lnTo>
                  <a:lnTo>
                    <a:pt x="96"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5" name="Freeform 37">
              <a:extLst>
                <a:ext uri="{FF2B5EF4-FFF2-40B4-BE49-F238E27FC236}">
                  <a16:creationId xmlns:a16="http://schemas.microsoft.com/office/drawing/2014/main" id="{6F6A8CC7-3663-4074-8629-EDDF0E1C008F}"/>
                </a:ext>
              </a:extLst>
            </p:cNvPr>
            <p:cNvSpPr>
              <a:spLocks/>
            </p:cNvSpPr>
            <p:nvPr/>
          </p:nvSpPr>
          <p:spPr bwMode="auto">
            <a:xfrm>
              <a:off x="3549" y="2371"/>
              <a:ext cx="102" cy="63"/>
            </a:xfrm>
            <a:custGeom>
              <a:avLst/>
              <a:gdLst>
                <a:gd name="T0" fmla="*/ 0 w 102"/>
                <a:gd name="T1" fmla="*/ 1 h 108"/>
                <a:gd name="T2" fmla="*/ 24 w 102"/>
                <a:gd name="T3" fmla="*/ 1 h 108"/>
                <a:gd name="T4" fmla="*/ 48 w 102"/>
                <a:gd name="T5" fmla="*/ 1 h 108"/>
                <a:gd name="T6" fmla="*/ 78 w 102"/>
                <a:gd name="T7" fmla="*/ 1 h 108"/>
                <a:gd name="T8" fmla="*/ 102 w 102"/>
                <a:gd name="T9" fmla="*/ 0 h 108"/>
                <a:gd name="T10" fmla="*/ 0 60000 65536"/>
                <a:gd name="T11" fmla="*/ 0 60000 65536"/>
                <a:gd name="T12" fmla="*/ 0 60000 65536"/>
                <a:gd name="T13" fmla="*/ 0 60000 65536"/>
                <a:gd name="T14" fmla="*/ 0 60000 65536"/>
                <a:gd name="T15" fmla="*/ 0 w 102"/>
                <a:gd name="T16" fmla="*/ 0 h 108"/>
                <a:gd name="T17" fmla="*/ 102 w 102"/>
                <a:gd name="T18" fmla="*/ 108 h 108"/>
              </a:gdLst>
              <a:ahLst/>
              <a:cxnLst>
                <a:cxn ang="T10">
                  <a:pos x="T0" y="T1"/>
                </a:cxn>
                <a:cxn ang="T11">
                  <a:pos x="T2" y="T3"/>
                </a:cxn>
                <a:cxn ang="T12">
                  <a:pos x="T4" y="T5"/>
                </a:cxn>
                <a:cxn ang="T13">
                  <a:pos x="T6" y="T7"/>
                </a:cxn>
                <a:cxn ang="T14">
                  <a:pos x="T8" y="T9"/>
                </a:cxn>
              </a:cxnLst>
              <a:rect l="T15" t="T16" r="T17" b="T18"/>
              <a:pathLst>
                <a:path w="102" h="108">
                  <a:moveTo>
                    <a:pt x="0" y="108"/>
                  </a:moveTo>
                  <a:lnTo>
                    <a:pt x="24" y="66"/>
                  </a:lnTo>
                  <a:lnTo>
                    <a:pt x="48" y="30"/>
                  </a:lnTo>
                  <a:lnTo>
                    <a:pt x="78" y="6"/>
                  </a:lnTo>
                  <a:lnTo>
                    <a:pt x="102" y="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6" name="Freeform 38">
              <a:extLst>
                <a:ext uri="{FF2B5EF4-FFF2-40B4-BE49-F238E27FC236}">
                  <a16:creationId xmlns:a16="http://schemas.microsoft.com/office/drawing/2014/main" id="{B1806BBE-ECB1-4A7B-B715-5B3C49939168}"/>
                </a:ext>
              </a:extLst>
            </p:cNvPr>
            <p:cNvSpPr>
              <a:spLocks/>
            </p:cNvSpPr>
            <p:nvPr/>
          </p:nvSpPr>
          <p:spPr bwMode="auto">
            <a:xfrm>
              <a:off x="3651" y="2371"/>
              <a:ext cx="96" cy="63"/>
            </a:xfrm>
            <a:custGeom>
              <a:avLst/>
              <a:gdLst>
                <a:gd name="T0" fmla="*/ 0 w 96"/>
                <a:gd name="T1" fmla="*/ 0 h 108"/>
                <a:gd name="T2" fmla="*/ 24 w 96"/>
                <a:gd name="T3" fmla="*/ 1 h 108"/>
                <a:gd name="T4" fmla="*/ 48 w 96"/>
                <a:gd name="T5" fmla="*/ 1 h 108"/>
                <a:gd name="T6" fmla="*/ 72 w 96"/>
                <a:gd name="T7" fmla="*/ 1 h 108"/>
                <a:gd name="T8" fmla="*/ 96 w 96"/>
                <a:gd name="T9" fmla="*/ 1 h 108"/>
                <a:gd name="T10" fmla="*/ 0 60000 65536"/>
                <a:gd name="T11" fmla="*/ 0 60000 65536"/>
                <a:gd name="T12" fmla="*/ 0 60000 65536"/>
                <a:gd name="T13" fmla="*/ 0 60000 65536"/>
                <a:gd name="T14" fmla="*/ 0 60000 65536"/>
                <a:gd name="T15" fmla="*/ 0 w 96"/>
                <a:gd name="T16" fmla="*/ 0 h 108"/>
                <a:gd name="T17" fmla="*/ 96 w 96"/>
                <a:gd name="T18" fmla="*/ 108 h 108"/>
              </a:gdLst>
              <a:ahLst/>
              <a:cxnLst>
                <a:cxn ang="T10">
                  <a:pos x="T0" y="T1"/>
                </a:cxn>
                <a:cxn ang="T11">
                  <a:pos x="T2" y="T3"/>
                </a:cxn>
                <a:cxn ang="T12">
                  <a:pos x="T4" y="T5"/>
                </a:cxn>
                <a:cxn ang="T13">
                  <a:pos x="T6" y="T7"/>
                </a:cxn>
                <a:cxn ang="T14">
                  <a:pos x="T8" y="T9"/>
                </a:cxn>
              </a:cxnLst>
              <a:rect l="T15" t="T16" r="T17" b="T18"/>
              <a:pathLst>
                <a:path w="96" h="108">
                  <a:moveTo>
                    <a:pt x="0" y="0"/>
                  </a:moveTo>
                  <a:lnTo>
                    <a:pt x="24" y="6"/>
                  </a:lnTo>
                  <a:lnTo>
                    <a:pt x="48" y="30"/>
                  </a:lnTo>
                  <a:lnTo>
                    <a:pt x="72" y="66"/>
                  </a:lnTo>
                  <a:lnTo>
                    <a:pt x="96" y="10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7" name="Freeform 39">
              <a:extLst>
                <a:ext uri="{FF2B5EF4-FFF2-40B4-BE49-F238E27FC236}">
                  <a16:creationId xmlns:a16="http://schemas.microsoft.com/office/drawing/2014/main" id="{17864732-1D0F-4C2F-A9ED-DC1FD0A01F91}"/>
                </a:ext>
              </a:extLst>
            </p:cNvPr>
            <p:cNvSpPr>
              <a:spLocks/>
            </p:cNvSpPr>
            <p:nvPr/>
          </p:nvSpPr>
          <p:spPr bwMode="auto">
            <a:xfrm>
              <a:off x="3747" y="2434"/>
              <a:ext cx="96" cy="171"/>
            </a:xfrm>
            <a:custGeom>
              <a:avLst/>
              <a:gdLst>
                <a:gd name="T0" fmla="*/ 0 w 96"/>
                <a:gd name="T1" fmla="*/ 0 h 293"/>
                <a:gd name="T2" fmla="*/ 24 w 96"/>
                <a:gd name="T3" fmla="*/ 1 h 293"/>
                <a:gd name="T4" fmla="*/ 48 w 96"/>
                <a:gd name="T5" fmla="*/ 1 h 293"/>
                <a:gd name="T6" fmla="*/ 72 w 96"/>
                <a:gd name="T7" fmla="*/ 1 h 293"/>
                <a:gd name="T8" fmla="*/ 96 w 96"/>
                <a:gd name="T9" fmla="*/ 1 h 293"/>
                <a:gd name="T10" fmla="*/ 0 60000 65536"/>
                <a:gd name="T11" fmla="*/ 0 60000 65536"/>
                <a:gd name="T12" fmla="*/ 0 60000 65536"/>
                <a:gd name="T13" fmla="*/ 0 60000 65536"/>
                <a:gd name="T14" fmla="*/ 0 60000 65536"/>
                <a:gd name="T15" fmla="*/ 0 w 96"/>
                <a:gd name="T16" fmla="*/ 0 h 293"/>
                <a:gd name="T17" fmla="*/ 96 w 96"/>
                <a:gd name="T18" fmla="*/ 293 h 293"/>
              </a:gdLst>
              <a:ahLst/>
              <a:cxnLst>
                <a:cxn ang="T10">
                  <a:pos x="T0" y="T1"/>
                </a:cxn>
                <a:cxn ang="T11">
                  <a:pos x="T2" y="T3"/>
                </a:cxn>
                <a:cxn ang="T12">
                  <a:pos x="T4" y="T5"/>
                </a:cxn>
                <a:cxn ang="T13">
                  <a:pos x="T6" y="T7"/>
                </a:cxn>
                <a:cxn ang="T14">
                  <a:pos x="T8" y="T9"/>
                </a:cxn>
              </a:cxnLst>
              <a:rect l="T15" t="T16" r="T17" b="T18"/>
              <a:pathLst>
                <a:path w="96" h="293">
                  <a:moveTo>
                    <a:pt x="0" y="0"/>
                  </a:moveTo>
                  <a:lnTo>
                    <a:pt x="24" y="60"/>
                  </a:lnTo>
                  <a:lnTo>
                    <a:pt x="48" y="132"/>
                  </a:lnTo>
                  <a:lnTo>
                    <a:pt x="72" y="210"/>
                  </a:lnTo>
                  <a:lnTo>
                    <a:pt x="96" y="293"/>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8" name="Freeform 40">
              <a:extLst>
                <a:ext uri="{FF2B5EF4-FFF2-40B4-BE49-F238E27FC236}">
                  <a16:creationId xmlns:a16="http://schemas.microsoft.com/office/drawing/2014/main" id="{45795695-CDD5-437C-B759-AF59EC529637}"/>
                </a:ext>
              </a:extLst>
            </p:cNvPr>
            <p:cNvSpPr>
              <a:spLocks/>
            </p:cNvSpPr>
            <p:nvPr/>
          </p:nvSpPr>
          <p:spPr bwMode="auto">
            <a:xfrm>
              <a:off x="3843" y="2605"/>
              <a:ext cx="95" cy="227"/>
            </a:xfrm>
            <a:custGeom>
              <a:avLst/>
              <a:gdLst>
                <a:gd name="T0" fmla="*/ 0 w 95"/>
                <a:gd name="T1" fmla="*/ 0 h 389"/>
                <a:gd name="T2" fmla="*/ 24 w 95"/>
                <a:gd name="T3" fmla="*/ 1 h 389"/>
                <a:gd name="T4" fmla="*/ 48 w 95"/>
                <a:gd name="T5" fmla="*/ 1 h 389"/>
                <a:gd name="T6" fmla="*/ 71 w 95"/>
                <a:gd name="T7" fmla="*/ 1 h 389"/>
                <a:gd name="T8" fmla="*/ 95 w 95"/>
                <a:gd name="T9" fmla="*/ 1 h 389"/>
                <a:gd name="T10" fmla="*/ 0 60000 65536"/>
                <a:gd name="T11" fmla="*/ 0 60000 65536"/>
                <a:gd name="T12" fmla="*/ 0 60000 65536"/>
                <a:gd name="T13" fmla="*/ 0 60000 65536"/>
                <a:gd name="T14" fmla="*/ 0 60000 65536"/>
                <a:gd name="T15" fmla="*/ 0 w 95"/>
                <a:gd name="T16" fmla="*/ 0 h 389"/>
                <a:gd name="T17" fmla="*/ 95 w 95"/>
                <a:gd name="T18" fmla="*/ 389 h 389"/>
              </a:gdLst>
              <a:ahLst/>
              <a:cxnLst>
                <a:cxn ang="T10">
                  <a:pos x="T0" y="T1"/>
                </a:cxn>
                <a:cxn ang="T11">
                  <a:pos x="T2" y="T3"/>
                </a:cxn>
                <a:cxn ang="T12">
                  <a:pos x="T4" y="T5"/>
                </a:cxn>
                <a:cxn ang="T13">
                  <a:pos x="T6" y="T7"/>
                </a:cxn>
                <a:cxn ang="T14">
                  <a:pos x="T8" y="T9"/>
                </a:cxn>
              </a:cxnLst>
              <a:rect l="T15" t="T16" r="T17" b="T18"/>
              <a:pathLst>
                <a:path w="95" h="389">
                  <a:moveTo>
                    <a:pt x="0" y="0"/>
                  </a:moveTo>
                  <a:lnTo>
                    <a:pt x="24" y="90"/>
                  </a:lnTo>
                  <a:lnTo>
                    <a:pt x="48" y="186"/>
                  </a:lnTo>
                  <a:lnTo>
                    <a:pt x="71" y="288"/>
                  </a:lnTo>
                  <a:lnTo>
                    <a:pt x="95" y="38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9" name="Freeform 41">
              <a:extLst>
                <a:ext uri="{FF2B5EF4-FFF2-40B4-BE49-F238E27FC236}">
                  <a16:creationId xmlns:a16="http://schemas.microsoft.com/office/drawing/2014/main" id="{62950D4D-80CC-44EB-A5AA-9EC7826A44C6}"/>
                </a:ext>
              </a:extLst>
            </p:cNvPr>
            <p:cNvSpPr>
              <a:spLocks/>
            </p:cNvSpPr>
            <p:nvPr/>
          </p:nvSpPr>
          <p:spPr bwMode="auto">
            <a:xfrm>
              <a:off x="3938" y="2832"/>
              <a:ext cx="96" cy="230"/>
            </a:xfrm>
            <a:custGeom>
              <a:avLst/>
              <a:gdLst>
                <a:gd name="T0" fmla="*/ 0 w 96"/>
                <a:gd name="T1" fmla="*/ 0 h 395"/>
                <a:gd name="T2" fmla="*/ 24 w 96"/>
                <a:gd name="T3" fmla="*/ 1 h 395"/>
                <a:gd name="T4" fmla="*/ 48 w 96"/>
                <a:gd name="T5" fmla="*/ 1 h 395"/>
                <a:gd name="T6" fmla="*/ 72 w 96"/>
                <a:gd name="T7" fmla="*/ 1 h 395"/>
                <a:gd name="T8" fmla="*/ 96 w 96"/>
                <a:gd name="T9" fmla="*/ 1 h 395"/>
                <a:gd name="T10" fmla="*/ 0 60000 65536"/>
                <a:gd name="T11" fmla="*/ 0 60000 65536"/>
                <a:gd name="T12" fmla="*/ 0 60000 65536"/>
                <a:gd name="T13" fmla="*/ 0 60000 65536"/>
                <a:gd name="T14" fmla="*/ 0 60000 65536"/>
                <a:gd name="T15" fmla="*/ 0 w 96"/>
                <a:gd name="T16" fmla="*/ 0 h 395"/>
                <a:gd name="T17" fmla="*/ 96 w 96"/>
                <a:gd name="T18" fmla="*/ 395 h 395"/>
              </a:gdLst>
              <a:ahLst/>
              <a:cxnLst>
                <a:cxn ang="T10">
                  <a:pos x="T0" y="T1"/>
                </a:cxn>
                <a:cxn ang="T11">
                  <a:pos x="T2" y="T3"/>
                </a:cxn>
                <a:cxn ang="T12">
                  <a:pos x="T4" y="T5"/>
                </a:cxn>
                <a:cxn ang="T13">
                  <a:pos x="T6" y="T7"/>
                </a:cxn>
                <a:cxn ang="T14">
                  <a:pos x="T8" y="T9"/>
                </a:cxn>
              </a:cxnLst>
              <a:rect l="T15" t="T16" r="T17" b="T18"/>
              <a:pathLst>
                <a:path w="96" h="395">
                  <a:moveTo>
                    <a:pt x="0" y="0"/>
                  </a:moveTo>
                  <a:lnTo>
                    <a:pt x="24" y="102"/>
                  </a:lnTo>
                  <a:lnTo>
                    <a:pt x="48" y="204"/>
                  </a:lnTo>
                  <a:lnTo>
                    <a:pt x="72" y="300"/>
                  </a:lnTo>
                  <a:lnTo>
                    <a:pt x="96" y="395"/>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0" name="Freeform 42">
              <a:extLst>
                <a:ext uri="{FF2B5EF4-FFF2-40B4-BE49-F238E27FC236}">
                  <a16:creationId xmlns:a16="http://schemas.microsoft.com/office/drawing/2014/main" id="{75BE0ABA-25B7-48F0-8C63-EC2CD4A8E3B7}"/>
                </a:ext>
              </a:extLst>
            </p:cNvPr>
            <p:cNvSpPr>
              <a:spLocks/>
            </p:cNvSpPr>
            <p:nvPr/>
          </p:nvSpPr>
          <p:spPr bwMode="auto">
            <a:xfrm>
              <a:off x="4034" y="3062"/>
              <a:ext cx="96" cy="189"/>
            </a:xfrm>
            <a:custGeom>
              <a:avLst/>
              <a:gdLst>
                <a:gd name="T0" fmla="*/ 0 w 96"/>
                <a:gd name="T1" fmla="*/ 0 h 324"/>
                <a:gd name="T2" fmla="*/ 24 w 96"/>
                <a:gd name="T3" fmla="*/ 1 h 324"/>
                <a:gd name="T4" fmla="*/ 48 w 96"/>
                <a:gd name="T5" fmla="*/ 1 h 324"/>
                <a:gd name="T6" fmla="*/ 72 w 96"/>
                <a:gd name="T7" fmla="*/ 1 h 324"/>
                <a:gd name="T8" fmla="*/ 96 w 96"/>
                <a:gd name="T9" fmla="*/ 1 h 324"/>
                <a:gd name="T10" fmla="*/ 0 60000 65536"/>
                <a:gd name="T11" fmla="*/ 0 60000 65536"/>
                <a:gd name="T12" fmla="*/ 0 60000 65536"/>
                <a:gd name="T13" fmla="*/ 0 60000 65536"/>
                <a:gd name="T14" fmla="*/ 0 60000 65536"/>
                <a:gd name="T15" fmla="*/ 0 w 96"/>
                <a:gd name="T16" fmla="*/ 0 h 324"/>
                <a:gd name="T17" fmla="*/ 96 w 96"/>
                <a:gd name="T18" fmla="*/ 324 h 324"/>
              </a:gdLst>
              <a:ahLst/>
              <a:cxnLst>
                <a:cxn ang="T10">
                  <a:pos x="T0" y="T1"/>
                </a:cxn>
                <a:cxn ang="T11">
                  <a:pos x="T2" y="T3"/>
                </a:cxn>
                <a:cxn ang="T12">
                  <a:pos x="T4" y="T5"/>
                </a:cxn>
                <a:cxn ang="T13">
                  <a:pos x="T6" y="T7"/>
                </a:cxn>
                <a:cxn ang="T14">
                  <a:pos x="T8" y="T9"/>
                </a:cxn>
              </a:cxnLst>
              <a:rect l="T15" t="T16" r="T17" b="T18"/>
              <a:pathLst>
                <a:path w="96" h="324">
                  <a:moveTo>
                    <a:pt x="0" y="0"/>
                  </a:moveTo>
                  <a:lnTo>
                    <a:pt x="24" y="90"/>
                  </a:lnTo>
                  <a:lnTo>
                    <a:pt x="48" y="174"/>
                  </a:lnTo>
                  <a:lnTo>
                    <a:pt x="72" y="252"/>
                  </a:lnTo>
                  <a:lnTo>
                    <a:pt x="96" y="32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1" name="Freeform 43">
              <a:extLst>
                <a:ext uri="{FF2B5EF4-FFF2-40B4-BE49-F238E27FC236}">
                  <a16:creationId xmlns:a16="http://schemas.microsoft.com/office/drawing/2014/main" id="{B6F5DD3C-DCFA-4307-B742-A0221FEC1701}"/>
                </a:ext>
              </a:extLst>
            </p:cNvPr>
            <p:cNvSpPr>
              <a:spLocks/>
            </p:cNvSpPr>
            <p:nvPr/>
          </p:nvSpPr>
          <p:spPr bwMode="auto">
            <a:xfrm>
              <a:off x="4130" y="3251"/>
              <a:ext cx="96" cy="133"/>
            </a:xfrm>
            <a:custGeom>
              <a:avLst/>
              <a:gdLst>
                <a:gd name="T0" fmla="*/ 0 w 96"/>
                <a:gd name="T1" fmla="*/ 0 h 227"/>
                <a:gd name="T2" fmla="*/ 24 w 96"/>
                <a:gd name="T3" fmla="*/ 1 h 227"/>
                <a:gd name="T4" fmla="*/ 48 w 96"/>
                <a:gd name="T5" fmla="*/ 1 h 227"/>
                <a:gd name="T6" fmla="*/ 72 w 96"/>
                <a:gd name="T7" fmla="*/ 1 h 227"/>
                <a:gd name="T8" fmla="*/ 96 w 96"/>
                <a:gd name="T9" fmla="*/ 1 h 227"/>
                <a:gd name="T10" fmla="*/ 0 60000 65536"/>
                <a:gd name="T11" fmla="*/ 0 60000 65536"/>
                <a:gd name="T12" fmla="*/ 0 60000 65536"/>
                <a:gd name="T13" fmla="*/ 0 60000 65536"/>
                <a:gd name="T14" fmla="*/ 0 60000 65536"/>
                <a:gd name="T15" fmla="*/ 0 w 96"/>
                <a:gd name="T16" fmla="*/ 0 h 227"/>
                <a:gd name="T17" fmla="*/ 96 w 96"/>
                <a:gd name="T18" fmla="*/ 227 h 227"/>
              </a:gdLst>
              <a:ahLst/>
              <a:cxnLst>
                <a:cxn ang="T10">
                  <a:pos x="T0" y="T1"/>
                </a:cxn>
                <a:cxn ang="T11">
                  <a:pos x="T2" y="T3"/>
                </a:cxn>
                <a:cxn ang="T12">
                  <a:pos x="T4" y="T5"/>
                </a:cxn>
                <a:cxn ang="T13">
                  <a:pos x="T6" y="T7"/>
                </a:cxn>
                <a:cxn ang="T14">
                  <a:pos x="T8" y="T9"/>
                </a:cxn>
              </a:cxnLst>
              <a:rect l="T15" t="T16" r="T17" b="T18"/>
              <a:pathLst>
                <a:path w="96" h="227">
                  <a:moveTo>
                    <a:pt x="0" y="0"/>
                  </a:moveTo>
                  <a:lnTo>
                    <a:pt x="24" y="65"/>
                  </a:lnTo>
                  <a:lnTo>
                    <a:pt x="48" y="125"/>
                  </a:lnTo>
                  <a:lnTo>
                    <a:pt x="72" y="179"/>
                  </a:lnTo>
                  <a:lnTo>
                    <a:pt x="96" y="227"/>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2" name="Freeform 44">
              <a:extLst>
                <a:ext uri="{FF2B5EF4-FFF2-40B4-BE49-F238E27FC236}">
                  <a16:creationId xmlns:a16="http://schemas.microsoft.com/office/drawing/2014/main" id="{9876F975-A920-4482-8446-574ADB65B999}"/>
                </a:ext>
              </a:extLst>
            </p:cNvPr>
            <p:cNvSpPr>
              <a:spLocks/>
            </p:cNvSpPr>
            <p:nvPr/>
          </p:nvSpPr>
          <p:spPr bwMode="auto">
            <a:xfrm>
              <a:off x="4226" y="3384"/>
              <a:ext cx="96" cy="84"/>
            </a:xfrm>
            <a:custGeom>
              <a:avLst/>
              <a:gdLst>
                <a:gd name="T0" fmla="*/ 0 w 96"/>
                <a:gd name="T1" fmla="*/ 0 h 144"/>
                <a:gd name="T2" fmla="*/ 24 w 96"/>
                <a:gd name="T3" fmla="*/ 1 h 144"/>
                <a:gd name="T4" fmla="*/ 48 w 96"/>
                <a:gd name="T5" fmla="*/ 1 h 144"/>
                <a:gd name="T6" fmla="*/ 72 w 96"/>
                <a:gd name="T7" fmla="*/ 1 h 144"/>
                <a:gd name="T8" fmla="*/ 96 w 96"/>
                <a:gd name="T9" fmla="*/ 1 h 144"/>
                <a:gd name="T10" fmla="*/ 0 60000 65536"/>
                <a:gd name="T11" fmla="*/ 0 60000 65536"/>
                <a:gd name="T12" fmla="*/ 0 60000 65536"/>
                <a:gd name="T13" fmla="*/ 0 60000 65536"/>
                <a:gd name="T14" fmla="*/ 0 60000 65536"/>
                <a:gd name="T15" fmla="*/ 0 w 96"/>
                <a:gd name="T16" fmla="*/ 0 h 144"/>
                <a:gd name="T17" fmla="*/ 96 w 96"/>
                <a:gd name="T18" fmla="*/ 144 h 144"/>
              </a:gdLst>
              <a:ahLst/>
              <a:cxnLst>
                <a:cxn ang="T10">
                  <a:pos x="T0" y="T1"/>
                </a:cxn>
                <a:cxn ang="T11">
                  <a:pos x="T2" y="T3"/>
                </a:cxn>
                <a:cxn ang="T12">
                  <a:pos x="T4" y="T5"/>
                </a:cxn>
                <a:cxn ang="T13">
                  <a:pos x="T6" y="T7"/>
                </a:cxn>
                <a:cxn ang="T14">
                  <a:pos x="T8" y="T9"/>
                </a:cxn>
              </a:cxnLst>
              <a:rect l="T15" t="T16" r="T17" b="T18"/>
              <a:pathLst>
                <a:path w="96" h="144">
                  <a:moveTo>
                    <a:pt x="0" y="0"/>
                  </a:moveTo>
                  <a:lnTo>
                    <a:pt x="24" y="42"/>
                  </a:lnTo>
                  <a:lnTo>
                    <a:pt x="48" y="84"/>
                  </a:lnTo>
                  <a:lnTo>
                    <a:pt x="72" y="114"/>
                  </a:lnTo>
                  <a:lnTo>
                    <a:pt x="96" y="144"/>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3" name="Freeform 45">
              <a:extLst>
                <a:ext uri="{FF2B5EF4-FFF2-40B4-BE49-F238E27FC236}">
                  <a16:creationId xmlns:a16="http://schemas.microsoft.com/office/drawing/2014/main" id="{02D94ABF-01F4-4283-86E3-971A97945B96}"/>
                </a:ext>
              </a:extLst>
            </p:cNvPr>
            <p:cNvSpPr>
              <a:spLocks/>
            </p:cNvSpPr>
            <p:nvPr/>
          </p:nvSpPr>
          <p:spPr bwMode="auto">
            <a:xfrm>
              <a:off x="4322" y="3468"/>
              <a:ext cx="96" cy="41"/>
            </a:xfrm>
            <a:custGeom>
              <a:avLst/>
              <a:gdLst>
                <a:gd name="T0" fmla="*/ 0 w 96"/>
                <a:gd name="T1" fmla="*/ 0 h 71"/>
                <a:gd name="T2" fmla="*/ 24 w 96"/>
                <a:gd name="T3" fmla="*/ 1 h 71"/>
                <a:gd name="T4" fmla="*/ 48 w 96"/>
                <a:gd name="T5" fmla="*/ 1 h 71"/>
                <a:gd name="T6" fmla="*/ 96 w 96"/>
                <a:gd name="T7" fmla="*/ 1 h 71"/>
                <a:gd name="T8" fmla="*/ 0 60000 65536"/>
                <a:gd name="T9" fmla="*/ 0 60000 65536"/>
                <a:gd name="T10" fmla="*/ 0 60000 65536"/>
                <a:gd name="T11" fmla="*/ 0 60000 65536"/>
                <a:gd name="T12" fmla="*/ 0 w 96"/>
                <a:gd name="T13" fmla="*/ 0 h 71"/>
                <a:gd name="T14" fmla="*/ 96 w 96"/>
                <a:gd name="T15" fmla="*/ 71 h 71"/>
              </a:gdLst>
              <a:ahLst/>
              <a:cxnLst>
                <a:cxn ang="T8">
                  <a:pos x="T0" y="T1"/>
                </a:cxn>
                <a:cxn ang="T9">
                  <a:pos x="T2" y="T3"/>
                </a:cxn>
                <a:cxn ang="T10">
                  <a:pos x="T4" y="T5"/>
                </a:cxn>
                <a:cxn ang="T11">
                  <a:pos x="T6" y="T7"/>
                </a:cxn>
              </a:cxnLst>
              <a:rect l="T12" t="T13" r="T14" b="T15"/>
              <a:pathLst>
                <a:path w="96" h="71">
                  <a:moveTo>
                    <a:pt x="0" y="0"/>
                  </a:moveTo>
                  <a:lnTo>
                    <a:pt x="24" y="24"/>
                  </a:lnTo>
                  <a:lnTo>
                    <a:pt x="48" y="41"/>
                  </a:lnTo>
                  <a:lnTo>
                    <a:pt x="96" y="71"/>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 name="Freeform 46">
              <a:extLst>
                <a:ext uri="{FF2B5EF4-FFF2-40B4-BE49-F238E27FC236}">
                  <a16:creationId xmlns:a16="http://schemas.microsoft.com/office/drawing/2014/main" id="{1004E5EB-D3D0-4198-816E-DF038CC5B404}"/>
                </a:ext>
              </a:extLst>
            </p:cNvPr>
            <p:cNvSpPr>
              <a:spLocks/>
            </p:cNvSpPr>
            <p:nvPr/>
          </p:nvSpPr>
          <p:spPr bwMode="auto">
            <a:xfrm>
              <a:off x="4418" y="3509"/>
              <a:ext cx="95" cy="21"/>
            </a:xfrm>
            <a:custGeom>
              <a:avLst/>
              <a:gdLst>
                <a:gd name="T0" fmla="*/ 0 w 95"/>
                <a:gd name="T1" fmla="*/ 0 h 36"/>
                <a:gd name="T2" fmla="*/ 47 w 95"/>
                <a:gd name="T3" fmla="*/ 1 h 36"/>
                <a:gd name="T4" fmla="*/ 95 w 95"/>
                <a:gd name="T5" fmla="*/ 1 h 36"/>
                <a:gd name="T6" fmla="*/ 0 60000 65536"/>
                <a:gd name="T7" fmla="*/ 0 60000 65536"/>
                <a:gd name="T8" fmla="*/ 0 60000 65536"/>
                <a:gd name="T9" fmla="*/ 0 w 95"/>
                <a:gd name="T10" fmla="*/ 0 h 36"/>
                <a:gd name="T11" fmla="*/ 95 w 95"/>
                <a:gd name="T12" fmla="*/ 36 h 36"/>
              </a:gdLst>
              <a:ahLst/>
              <a:cxnLst>
                <a:cxn ang="T6">
                  <a:pos x="T0" y="T1"/>
                </a:cxn>
                <a:cxn ang="T7">
                  <a:pos x="T2" y="T3"/>
                </a:cxn>
                <a:cxn ang="T8">
                  <a:pos x="T4" y="T5"/>
                </a:cxn>
              </a:cxnLst>
              <a:rect l="T9" t="T10" r="T11" b="T12"/>
              <a:pathLst>
                <a:path w="95" h="36">
                  <a:moveTo>
                    <a:pt x="0" y="0"/>
                  </a:moveTo>
                  <a:lnTo>
                    <a:pt x="47" y="24"/>
                  </a:lnTo>
                  <a:lnTo>
                    <a:pt x="95" y="36"/>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5" name="Freeform 47">
              <a:extLst>
                <a:ext uri="{FF2B5EF4-FFF2-40B4-BE49-F238E27FC236}">
                  <a16:creationId xmlns:a16="http://schemas.microsoft.com/office/drawing/2014/main" id="{E8C144B3-8D60-4DE1-A93B-78CF8BD74580}"/>
                </a:ext>
              </a:extLst>
            </p:cNvPr>
            <p:cNvSpPr>
              <a:spLocks/>
            </p:cNvSpPr>
            <p:nvPr/>
          </p:nvSpPr>
          <p:spPr bwMode="auto">
            <a:xfrm>
              <a:off x="4513" y="3530"/>
              <a:ext cx="102" cy="11"/>
            </a:xfrm>
            <a:custGeom>
              <a:avLst/>
              <a:gdLst>
                <a:gd name="T0" fmla="*/ 0 w 102"/>
                <a:gd name="T1" fmla="*/ 0 h 18"/>
                <a:gd name="T2" fmla="*/ 48 w 102"/>
                <a:gd name="T3" fmla="*/ 1 h 18"/>
                <a:gd name="T4" fmla="*/ 102 w 102"/>
                <a:gd name="T5" fmla="*/ 1 h 18"/>
                <a:gd name="T6" fmla="*/ 0 60000 65536"/>
                <a:gd name="T7" fmla="*/ 0 60000 65536"/>
                <a:gd name="T8" fmla="*/ 0 60000 65536"/>
                <a:gd name="T9" fmla="*/ 0 w 102"/>
                <a:gd name="T10" fmla="*/ 0 h 18"/>
                <a:gd name="T11" fmla="*/ 102 w 102"/>
                <a:gd name="T12" fmla="*/ 18 h 18"/>
              </a:gdLst>
              <a:ahLst/>
              <a:cxnLst>
                <a:cxn ang="T6">
                  <a:pos x="T0" y="T1"/>
                </a:cxn>
                <a:cxn ang="T7">
                  <a:pos x="T2" y="T3"/>
                </a:cxn>
                <a:cxn ang="T8">
                  <a:pos x="T4" y="T5"/>
                </a:cxn>
              </a:cxnLst>
              <a:rect l="T9" t="T10" r="T11" b="T12"/>
              <a:pathLst>
                <a:path w="102" h="18">
                  <a:moveTo>
                    <a:pt x="0" y="0"/>
                  </a:moveTo>
                  <a:lnTo>
                    <a:pt x="48" y="12"/>
                  </a:lnTo>
                  <a:lnTo>
                    <a:pt x="102" y="18"/>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6" name="Line 48">
              <a:extLst>
                <a:ext uri="{FF2B5EF4-FFF2-40B4-BE49-F238E27FC236}">
                  <a16:creationId xmlns:a16="http://schemas.microsoft.com/office/drawing/2014/main" id="{8F6E6BCA-A3DF-4FAD-ACB0-BAEC9B5841CF}"/>
                </a:ext>
              </a:extLst>
            </p:cNvPr>
            <p:cNvSpPr>
              <a:spLocks noChangeShapeType="1"/>
            </p:cNvSpPr>
            <p:nvPr/>
          </p:nvSpPr>
          <p:spPr bwMode="auto">
            <a:xfrm>
              <a:off x="4615" y="3541"/>
              <a:ext cx="96" cy="3"/>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7" name="Line 49">
              <a:extLst>
                <a:ext uri="{FF2B5EF4-FFF2-40B4-BE49-F238E27FC236}">
                  <a16:creationId xmlns:a16="http://schemas.microsoft.com/office/drawing/2014/main" id="{E398ABA7-FACB-4E26-A12A-FF5F6D753746}"/>
                </a:ext>
              </a:extLst>
            </p:cNvPr>
            <p:cNvSpPr>
              <a:spLocks noChangeShapeType="1"/>
            </p:cNvSpPr>
            <p:nvPr/>
          </p:nvSpPr>
          <p:spPr bwMode="auto">
            <a:xfrm>
              <a:off x="4711"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8" name="Line 50">
              <a:extLst>
                <a:ext uri="{FF2B5EF4-FFF2-40B4-BE49-F238E27FC236}">
                  <a16:creationId xmlns:a16="http://schemas.microsoft.com/office/drawing/2014/main" id="{EB89F1B6-E635-4DEA-90CE-A584B1F76A4A}"/>
                </a:ext>
              </a:extLst>
            </p:cNvPr>
            <p:cNvSpPr>
              <a:spLocks noChangeShapeType="1"/>
            </p:cNvSpPr>
            <p:nvPr/>
          </p:nvSpPr>
          <p:spPr bwMode="auto">
            <a:xfrm>
              <a:off x="4807"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 name="Line 51">
              <a:extLst>
                <a:ext uri="{FF2B5EF4-FFF2-40B4-BE49-F238E27FC236}">
                  <a16:creationId xmlns:a16="http://schemas.microsoft.com/office/drawing/2014/main" id="{E9616F35-1DA3-43E5-B96F-0D7DE0DCF078}"/>
                </a:ext>
              </a:extLst>
            </p:cNvPr>
            <p:cNvSpPr>
              <a:spLocks noChangeShapeType="1"/>
            </p:cNvSpPr>
            <p:nvPr/>
          </p:nvSpPr>
          <p:spPr bwMode="auto">
            <a:xfrm>
              <a:off x="4903" y="3544"/>
              <a:ext cx="9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 name="Line 52">
              <a:extLst>
                <a:ext uri="{FF2B5EF4-FFF2-40B4-BE49-F238E27FC236}">
                  <a16:creationId xmlns:a16="http://schemas.microsoft.com/office/drawing/2014/main" id="{B8E5EDAD-3CC8-4B8C-800C-F1D918C8AB2A}"/>
                </a:ext>
              </a:extLst>
            </p:cNvPr>
            <p:cNvSpPr>
              <a:spLocks noChangeShapeType="1"/>
            </p:cNvSpPr>
            <p:nvPr/>
          </p:nvSpPr>
          <p:spPr bwMode="auto">
            <a:xfrm>
              <a:off x="4998" y="3544"/>
              <a:ext cx="9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1" name="Rectangle 53">
              <a:extLst>
                <a:ext uri="{FF2B5EF4-FFF2-40B4-BE49-F238E27FC236}">
                  <a16:creationId xmlns:a16="http://schemas.microsoft.com/office/drawing/2014/main" id="{C51FF0D4-2987-4A03-987A-9440E5573977}"/>
                </a:ext>
              </a:extLst>
            </p:cNvPr>
            <p:cNvSpPr>
              <a:spLocks noChangeArrowheads="1"/>
            </p:cNvSpPr>
            <p:nvPr/>
          </p:nvSpPr>
          <p:spPr bwMode="auto">
            <a:xfrm>
              <a:off x="3237" y="3600"/>
              <a:ext cx="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bg2"/>
                </a:buClr>
                <a:buSzPct val="70000"/>
                <a:buFont typeface="Wingdings" panose="05000000000000000000" pitchFamily="2" charset="2"/>
                <a:buNone/>
              </a:pPr>
              <a:endParaRPr lang="en-US" altLang="en-US" sz="1400" b="1"/>
            </a:p>
          </p:txBody>
        </p:sp>
      </p:grpSp>
      <p:sp>
        <p:nvSpPr>
          <p:cNvPr id="192" name="Google Shape;196;p32">
            <a:extLst>
              <a:ext uri="{FF2B5EF4-FFF2-40B4-BE49-F238E27FC236}">
                <a16:creationId xmlns:a16="http://schemas.microsoft.com/office/drawing/2014/main" id="{C87004F7-24F4-4ECE-A1D0-E7A61B750F98}"/>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
        <p:nvSpPr>
          <p:cNvPr id="193" name="Text Box 8">
            <a:extLst>
              <a:ext uri="{FF2B5EF4-FFF2-40B4-BE49-F238E27FC236}">
                <a16:creationId xmlns:a16="http://schemas.microsoft.com/office/drawing/2014/main" id="{05064DAA-D018-4E89-BD65-12797E9C2E23}"/>
              </a:ext>
            </a:extLst>
          </p:cNvPr>
          <p:cNvSpPr txBox="1">
            <a:spLocks noChangeArrowheads="1"/>
          </p:cNvSpPr>
          <p:nvPr/>
        </p:nvSpPr>
        <p:spPr bwMode="auto">
          <a:xfrm>
            <a:off x="5383237" y="3648220"/>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sz="2400" b="1" dirty="0">
                <a:solidFill>
                  <a:srgbClr val="C00000"/>
                </a:solidFill>
              </a:rPr>
              <a:t>X</a:t>
            </a:r>
          </a:p>
        </p:txBody>
      </p:sp>
      <p:cxnSp>
        <p:nvCxnSpPr>
          <p:cNvPr id="194" name="Straight Arrow Connector 193">
            <a:extLst>
              <a:ext uri="{FF2B5EF4-FFF2-40B4-BE49-F238E27FC236}">
                <a16:creationId xmlns:a16="http://schemas.microsoft.com/office/drawing/2014/main" id="{F850E8C2-ADB3-4294-8423-DE2C789F8135}"/>
              </a:ext>
            </a:extLst>
          </p:cNvPr>
          <p:cNvCxnSpPr>
            <a:cxnSpLocks/>
          </p:cNvCxnSpPr>
          <p:nvPr/>
        </p:nvCxnSpPr>
        <p:spPr>
          <a:xfrm flipH="1">
            <a:off x="4572000" y="3879053"/>
            <a:ext cx="811237"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5304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5" name="Google Shape;995;p85"/>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11B34"/>
              </a:buClr>
              <a:buSzPts val="4400"/>
              <a:buFont typeface="Calibri"/>
              <a:buNone/>
            </a:pPr>
            <a:r>
              <a:rPr lang="en-US" sz="3600" b="1" dirty="0">
                <a:solidFill>
                  <a:srgbClr val="811B34"/>
                </a:solidFill>
              </a:rPr>
              <a:t>Stable Process</a:t>
            </a:r>
            <a:endParaRPr sz="3600" b="1" dirty="0"/>
          </a:p>
        </p:txBody>
      </p:sp>
      <p:sp>
        <p:nvSpPr>
          <p:cNvPr id="996" name="Google Shape;996;p85"/>
          <p:cNvSpPr txBox="1">
            <a:spLocks noGrp="1"/>
          </p:cNvSpPr>
          <p:nvPr>
            <p:ph type="body" idx="1"/>
          </p:nvPr>
        </p:nvSpPr>
        <p:spPr>
          <a:xfrm>
            <a:off x="457200" y="1828800"/>
            <a:ext cx="8001000" cy="2057400"/>
          </a:xfrm>
          <a:prstGeom prst="rect">
            <a:avLst/>
          </a:prstGeom>
          <a:noFill/>
          <a:ln>
            <a:noFill/>
          </a:ln>
        </p:spPr>
        <p:txBody>
          <a:bodyPr spcFirstLastPara="1" wrap="square" lIns="91425" tIns="45700" rIns="91425" bIns="45700" anchor="t" anchorCtr="0">
            <a:noAutofit/>
          </a:bodyPr>
          <a:lstStyle/>
          <a:p>
            <a:pPr marL="228600" lvl="0" indent="-228600" algn="l" rtl="0">
              <a:lnSpc>
                <a:spcPct val="120000"/>
              </a:lnSpc>
              <a:spcBef>
                <a:spcPts val="0"/>
              </a:spcBef>
              <a:spcAft>
                <a:spcPts val="0"/>
              </a:spcAft>
              <a:buClr>
                <a:schemeClr val="dk1"/>
              </a:buClr>
              <a:buSzPts val="2400"/>
              <a:buFont typeface="Noto Sans Symbols"/>
              <a:buChar char="◆"/>
            </a:pPr>
            <a:r>
              <a:rPr lang="en-US" sz="2400" b="1"/>
              <a:t>In statistical control</a:t>
            </a:r>
            <a:endParaRPr/>
          </a:p>
          <a:p>
            <a:pPr marL="228600" lvl="0" indent="-228600" algn="l" rtl="0">
              <a:lnSpc>
                <a:spcPct val="120000"/>
              </a:lnSpc>
              <a:spcBef>
                <a:spcPts val="1000"/>
              </a:spcBef>
              <a:spcAft>
                <a:spcPts val="0"/>
              </a:spcAft>
              <a:buClr>
                <a:schemeClr val="dk1"/>
              </a:buClr>
              <a:buSzPts val="2400"/>
              <a:buFont typeface="Noto Sans Symbols"/>
              <a:buChar char="◆"/>
            </a:pPr>
            <a:r>
              <a:rPr lang="en-US" sz="2400" b="1"/>
              <a:t>Variation is the result of </a:t>
            </a:r>
            <a:r>
              <a:rPr lang="en-US" sz="2400" b="1" i="1"/>
              <a:t>common causes only</a:t>
            </a:r>
            <a:r>
              <a:rPr lang="en-US" sz="2400" b="1"/>
              <a:t> (from within the system)</a:t>
            </a:r>
            <a:endParaRPr/>
          </a:p>
          <a:p>
            <a:pPr marL="228600" lvl="0" indent="-228600" algn="l" rtl="0">
              <a:lnSpc>
                <a:spcPct val="120000"/>
              </a:lnSpc>
              <a:spcBef>
                <a:spcPts val="1000"/>
              </a:spcBef>
              <a:spcAft>
                <a:spcPts val="0"/>
              </a:spcAft>
              <a:buClr>
                <a:schemeClr val="dk1"/>
              </a:buClr>
              <a:buSzPts val="2400"/>
              <a:buFont typeface="Noto Sans Symbols"/>
              <a:buChar char="◆"/>
            </a:pPr>
            <a:r>
              <a:rPr lang="en-US" sz="2400" b="1" u="sng"/>
              <a:t>No</a:t>
            </a:r>
            <a:r>
              <a:rPr lang="en-US" sz="2400" b="1"/>
              <a:t> special cause variation (from outside the system)</a:t>
            </a:r>
            <a:endParaRPr/>
          </a:p>
        </p:txBody>
      </p:sp>
      <p:pic>
        <p:nvPicPr>
          <p:cNvPr id="997" name="Google Shape;997;p85" descr="stable"/>
          <p:cNvPicPr preferRelativeResize="0"/>
          <p:nvPr/>
        </p:nvPicPr>
        <p:blipFill rotWithShape="1">
          <a:blip r:embed="rId3">
            <a:alphaModFix/>
          </a:blip>
          <a:srcRect/>
          <a:stretch/>
        </p:blipFill>
        <p:spPr>
          <a:xfrm>
            <a:off x="1447800" y="3962400"/>
            <a:ext cx="6019800" cy="1971675"/>
          </a:xfrm>
          <a:prstGeom prst="rect">
            <a:avLst/>
          </a:prstGeom>
          <a:noFill/>
          <a:ln>
            <a:noFill/>
          </a:ln>
        </p:spPr>
      </p:pic>
      <p:sp>
        <p:nvSpPr>
          <p:cNvPr id="6" name="Google Shape;196;p32">
            <a:extLst>
              <a:ext uri="{FF2B5EF4-FFF2-40B4-BE49-F238E27FC236}">
                <a16:creationId xmlns:a16="http://schemas.microsoft.com/office/drawing/2014/main" id="{E2B13D86-78A4-462B-8E21-3FE665BF7A28}"/>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2" name="Google Shape;182;p31"/>
          <p:cNvSpPr txBox="1">
            <a:spLocks noGrp="1"/>
          </p:cNvSpPr>
          <p:nvPr>
            <p:ph type="title"/>
          </p:nvPr>
        </p:nvSpPr>
        <p:spPr>
          <a:xfrm>
            <a:off x="457200" y="685800"/>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200" b="1" dirty="0">
                <a:solidFill>
                  <a:schemeClr val="accent5">
                    <a:lumMod val="50000"/>
                  </a:schemeClr>
                </a:solidFill>
                <a:latin typeface="Calibri"/>
                <a:cs typeface="Calibri"/>
                <a:sym typeface="Calibri"/>
              </a:rPr>
              <a:t>Shewhart’s Concept of a Process</a:t>
            </a:r>
            <a:endParaRPr dirty="0">
              <a:solidFill>
                <a:schemeClr val="accent5">
                  <a:lumMod val="50000"/>
                </a:schemeClr>
              </a:solidFill>
            </a:endParaRPr>
          </a:p>
        </p:txBody>
      </p:sp>
      <p:pic>
        <p:nvPicPr>
          <p:cNvPr id="183" name="Google Shape;183;p31" descr="shew"/>
          <p:cNvPicPr preferRelativeResize="0"/>
          <p:nvPr/>
        </p:nvPicPr>
        <p:blipFill rotWithShape="1">
          <a:blip r:embed="rId3">
            <a:alphaModFix/>
          </a:blip>
          <a:srcRect/>
          <a:stretch/>
        </p:blipFill>
        <p:spPr>
          <a:xfrm>
            <a:off x="533400" y="2362200"/>
            <a:ext cx="8001000" cy="2860675"/>
          </a:xfrm>
          <a:prstGeom prst="rect">
            <a:avLst/>
          </a:prstGeom>
          <a:noFill/>
          <a:ln>
            <a:noFill/>
          </a:ln>
        </p:spPr>
      </p:pic>
      <p:sp>
        <p:nvSpPr>
          <p:cNvPr id="184" name="Google Shape;184;p31"/>
          <p:cNvSpPr txBox="1"/>
          <p:nvPr/>
        </p:nvSpPr>
        <p:spPr>
          <a:xfrm>
            <a:off x="7696200" y="685800"/>
            <a:ext cx="777875" cy="33655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120"/>
              <a:buFont typeface="Noto Sans Symbols"/>
              <a:buNone/>
            </a:pPr>
            <a:endParaRPr sz="1600" b="1">
              <a:solidFill>
                <a:schemeClr val="lt2"/>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1925448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214"/>
        <p:cNvGrpSpPr/>
        <p:nvPr/>
      </p:nvGrpSpPr>
      <p:grpSpPr>
        <a:xfrm>
          <a:off x="0" y="0"/>
          <a:ext cx="0" cy="0"/>
          <a:chOff x="0" y="0"/>
          <a:chExt cx="0" cy="0"/>
        </a:xfrm>
      </p:grpSpPr>
      <p:sp>
        <p:nvSpPr>
          <p:cNvPr id="1217" name="Google Shape;1217;p93"/>
          <p:cNvSpPr txBox="1">
            <a:spLocks noGrp="1"/>
          </p:cNvSpPr>
          <p:nvPr>
            <p:ph type="title"/>
          </p:nvPr>
        </p:nvSpPr>
        <p:spPr>
          <a:xfrm>
            <a:off x="454147" y="401836"/>
            <a:ext cx="8229600" cy="685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00CC"/>
              </a:buClr>
              <a:buSzPts val="4400"/>
              <a:buFont typeface="Calibri"/>
              <a:buNone/>
            </a:pPr>
            <a:r>
              <a:rPr lang="en-US" sz="3600" b="1">
                <a:solidFill>
                  <a:srgbClr val="0000CC"/>
                </a:solidFill>
              </a:rPr>
              <a:t>Process Capability</a:t>
            </a:r>
            <a:endParaRPr sz="3600" b="1"/>
          </a:p>
        </p:txBody>
      </p:sp>
      <p:sp>
        <p:nvSpPr>
          <p:cNvPr id="1218" name="Google Shape;1218;p93"/>
          <p:cNvSpPr txBox="1">
            <a:spLocks noGrp="1"/>
          </p:cNvSpPr>
          <p:nvPr>
            <p:ph type="body" idx="1"/>
          </p:nvPr>
        </p:nvSpPr>
        <p:spPr>
          <a:xfrm>
            <a:off x="457200" y="1828800"/>
            <a:ext cx="8229600" cy="1676400"/>
          </a:xfrm>
          <a:prstGeom prst="rect">
            <a:avLst/>
          </a:prstGeom>
          <a:noFill/>
          <a:ln>
            <a:noFill/>
          </a:ln>
        </p:spPr>
        <p:txBody>
          <a:bodyPr spcFirstLastPara="1" wrap="square" lIns="91425" tIns="45700" rIns="91425" bIns="45700" anchor="t" anchorCtr="0">
            <a:noAutofit/>
          </a:bodyPr>
          <a:lstStyle/>
          <a:p>
            <a:pPr marL="1768475" lvl="0" indent="-1768475" algn="l" rtl="0">
              <a:lnSpc>
                <a:spcPct val="90000"/>
              </a:lnSpc>
              <a:spcBef>
                <a:spcPts val="0"/>
              </a:spcBef>
              <a:spcAft>
                <a:spcPts val="0"/>
              </a:spcAft>
              <a:buClr>
                <a:schemeClr val="dk1"/>
              </a:buClr>
              <a:buSzPts val="2400"/>
              <a:buFont typeface="Noto Sans Symbols"/>
              <a:buNone/>
            </a:pPr>
            <a:r>
              <a:rPr lang="en-US" sz="2400" b="1"/>
              <a:t>Definition: 	The random, inherent, common cause variation</a:t>
            </a:r>
            <a:endParaRPr/>
          </a:p>
          <a:p>
            <a:pPr marL="1768475" lvl="0" indent="-1768475" algn="l" rtl="0">
              <a:lnSpc>
                <a:spcPct val="90000"/>
              </a:lnSpc>
              <a:spcBef>
                <a:spcPts val="1000"/>
              </a:spcBef>
              <a:spcAft>
                <a:spcPts val="0"/>
              </a:spcAft>
              <a:buClr>
                <a:schemeClr val="dk1"/>
              </a:buClr>
              <a:buSzPts val="2400"/>
              <a:buFont typeface="Noto Sans Symbols"/>
              <a:buNone/>
            </a:pPr>
            <a:r>
              <a:rPr lang="en-US" sz="2400" b="1"/>
              <a:t>	we observe in a process.</a:t>
            </a:r>
            <a:endParaRPr/>
          </a:p>
          <a:p>
            <a:pPr marL="1768475" lvl="0" indent="-1616075" algn="l" rtl="0">
              <a:lnSpc>
                <a:spcPct val="90000"/>
              </a:lnSpc>
              <a:spcBef>
                <a:spcPts val="1000"/>
              </a:spcBef>
              <a:spcAft>
                <a:spcPts val="0"/>
              </a:spcAft>
              <a:buClr>
                <a:schemeClr val="dk1"/>
              </a:buClr>
              <a:buSzPts val="2400"/>
              <a:buNone/>
            </a:pPr>
            <a:endParaRPr sz="2400" b="1"/>
          </a:p>
          <a:p>
            <a:pPr marL="1768475" lvl="0" indent="-1768475" algn="ctr" rtl="0">
              <a:lnSpc>
                <a:spcPct val="90000"/>
              </a:lnSpc>
              <a:spcBef>
                <a:spcPts val="1000"/>
              </a:spcBef>
              <a:spcAft>
                <a:spcPts val="0"/>
              </a:spcAft>
              <a:buClr>
                <a:srgbClr val="3333CC"/>
              </a:buClr>
              <a:buSzPts val="2400"/>
              <a:buFont typeface="Noto Sans Symbols"/>
              <a:buNone/>
            </a:pPr>
            <a:r>
              <a:rPr lang="en-US" sz="2400" b="1">
                <a:solidFill>
                  <a:srgbClr val="3333CC"/>
                </a:solidFill>
              </a:rPr>
              <a:t>Portrait of A Process’s Capability:</a:t>
            </a:r>
            <a:endParaRPr/>
          </a:p>
        </p:txBody>
      </p:sp>
      <p:grpSp>
        <p:nvGrpSpPr>
          <p:cNvPr id="1219" name="Google Shape;1219;p93"/>
          <p:cNvGrpSpPr/>
          <p:nvPr/>
        </p:nvGrpSpPr>
        <p:grpSpPr>
          <a:xfrm>
            <a:off x="2343150" y="3581400"/>
            <a:ext cx="4591050" cy="2354263"/>
            <a:chOff x="2202" y="2309"/>
            <a:chExt cx="2892" cy="1483"/>
          </a:xfrm>
        </p:grpSpPr>
        <p:sp>
          <p:nvSpPr>
            <p:cNvPr id="1220" name="Google Shape;1220;p93"/>
            <p:cNvSpPr/>
            <p:nvPr/>
          </p:nvSpPr>
          <p:spPr>
            <a:xfrm>
              <a:off x="2202" y="2309"/>
              <a:ext cx="2892" cy="123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1221" name="Google Shape;1221;p93"/>
            <p:cNvSpPr/>
            <p:nvPr/>
          </p:nvSpPr>
          <p:spPr>
            <a:xfrm>
              <a:off x="2202" y="3544"/>
              <a:ext cx="2892" cy="1"/>
            </a:xfrm>
            <a:custGeom>
              <a:avLst/>
              <a:gdLst/>
              <a:ahLst/>
              <a:cxnLst/>
              <a:rect l="l" t="t" r="r" b="b"/>
              <a:pathLst>
                <a:path w="2892" h="1" extrusionOk="0">
                  <a:moveTo>
                    <a:pt x="2892" y="0"/>
                  </a:moveTo>
                  <a:lnTo>
                    <a:pt x="0" y="0"/>
                  </a:lnTo>
                  <a:lnTo>
                    <a:pt x="2892" y="0"/>
                  </a:lnTo>
                </a:path>
              </a:pathLst>
            </a:custGeom>
            <a:noFill/>
            <a:ln w="9525" cap="flat"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cxnSp>
          <p:nvCxnSpPr>
            <p:cNvPr id="1222" name="Google Shape;1222;p93"/>
            <p:cNvCxnSpPr/>
            <p:nvPr/>
          </p:nvCxnSpPr>
          <p:spPr>
            <a:xfrm rot="10800000">
              <a:off x="2202"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23" name="Google Shape;1223;p93"/>
            <p:cNvCxnSpPr/>
            <p:nvPr/>
          </p:nvCxnSpPr>
          <p:spPr>
            <a:xfrm rot="10800000">
              <a:off x="2489"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24" name="Google Shape;1224;p93"/>
            <p:cNvCxnSpPr/>
            <p:nvPr/>
          </p:nvCxnSpPr>
          <p:spPr>
            <a:xfrm rot="10800000">
              <a:off x="2783"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25" name="Google Shape;1225;p93"/>
            <p:cNvCxnSpPr/>
            <p:nvPr/>
          </p:nvCxnSpPr>
          <p:spPr>
            <a:xfrm rot="10800000">
              <a:off x="3070"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26" name="Google Shape;1226;p93"/>
            <p:cNvCxnSpPr/>
            <p:nvPr/>
          </p:nvCxnSpPr>
          <p:spPr>
            <a:xfrm rot="10800000">
              <a:off x="3358"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27" name="Google Shape;1227;p93"/>
            <p:cNvCxnSpPr/>
            <p:nvPr/>
          </p:nvCxnSpPr>
          <p:spPr>
            <a:xfrm rot="10800000">
              <a:off x="3651"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28" name="Google Shape;1228;p93"/>
            <p:cNvCxnSpPr/>
            <p:nvPr/>
          </p:nvCxnSpPr>
          <p:spPr>
            <a:xfrm rot="10800000">
              <a:off x="3938"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29" name="Google Shape;1229;p93"/>
            <p:cNvCxnSpPr/>
            <p:nvPr/>
          </p:nvCxnSpPr>
          <p:spPr>
            <a:xfrm rot="10800000">
              <a:off x="4226"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30" name="Google Shape;1230;p93"/>
            <p:cNvCxnSpPr/>
            <p:nvPr/>
          </p:nvCxnSpPr>
          <p:spPr>
            <a:xfrm rot="10800000">
              <a:off x="4513"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31" name="Google Shape;1231;p93"/>
            <p:cNvCxnSpPr/>
            <p:nvPr/>
          </p:nvCxnSpPr>
          <p:spPr>
            <a:xfrm rot="10800000">
              <a:off x="4807"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32" name="Google Shape;1232;p93"/>
            <p:cNvCxnSpPr/>
            <p:nvPr/>
          </p:nvCxnSpPr>
          <p:spPr>
            <a:xfrm rot="10800000">
              <a:off x="5094"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233" name="Google Shape;1233;p93"/>
            <p:cNvCxnSpPr/>
            <p:nvPr/>
          </p:nvCxnSpPr>
          <p:spPr>
            <a:xfrm>
              <a:off x="2202"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1234" name="Google Shape;1234;p93"/>
            <p:cNvCxnSpPr/>
            <p:nvPr/>
          </p:nvCxnSpPr>
          <p:spPr>
            <a:xfrm>
              <a:off x="2298" y="3544"/>
              <a:ext cx="95" cy="0"/>
            </a:xfrm>
            <a:prstGeom prst="straightConnector1">
              <a:avLst/>
            </a:prstGeom>
            <a:noFill/>
            <a:ln w="9525" cap="flat" cmpd="sng">
              <a:solidFill>
                <a:srgbClr val="000080"/>
              </a:solidFill>
              <a:prstDash val="solid"/>
              <a:round/>
              <a:headEnd type="none" w="med" len="med"/>
              <a:tailEnd type="none" w="med" len="med"/>
            </a:ln>
          </p:spPr>
        </p:cxnSp>
        <p:cxnSp>
          <p:nvCxnSpPr>
            <p:cNvPr id="1235" name="Google Shape;1235;p93"/>
            <p:cNvCxnSpPr/>
            <p:nvPr/>
          </p:nvCxnSpPr>
          <p:spPr>
            <a:xfrm>
              <a:off x="2393"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1236" name="Google Shape;1236;p93"/>
            <p:cNvCxnSpPr/>
            <p:nvPr/>
          </p:nvCxnSpPr>
          <p:spPr>
            <a:xfrm>
              <a:off x="2489"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1237" name="Google Shape;1237;p93"/>
            <p:cNvCxnSpPr/>
            <p:nvPr/>
          </p:nvCxnSpPr>
          <p:spPr>
            <a:xfrm rot="10800000" flipH="1">
              <a:off x="2585" y="3541"/>
              <a:ext cx="102" cy="3"/>
            </a:xfrm>
            <a:prstGeom prst="straightConnector1">
              <a:avLst/>
            </a:prstGeom>
            <a:noFill/>
            <a:ln w="9525" cap="flat" cmpd="sng">
              <a:solidFill>
                <a:srgbClr val="000080"/>
              </a:solidFill>
              <a:prstDash val="solid"/>
              <a:round/>
              <a:headEnd type="none" w="med" len="med"/>
              <a:tailEnd type="none" w="med" len="med"/>
            </a:ln>
          </p:spPr>
        </p:cxnSp>
        <p:sp>
          <p:nvSpPr>
            <p:cNvPr id="1238" name="Google Shape;1238;p93"/>
            <p:cNvSpPr/>
            <p:nvPr/>
          </p:nvSpPr>
          <p:spPr>
            <a:xfrm>
              <a:off x="2687" y="3530"/>
              <a:ext cx="96" cy="11"/>
            </a:xfrm>
            <a:custGeom>
              <a:avLst/>
              <a:gdLst/>
              <a:ahLst/>
              <a:cxnLst/>
              <a:rect l="l" t="t" r="r" b="b"/>
              <a:pathLst>
                <a:path w="96" h="18" extrusionOk="0">
                  <a:moveTo>
                    <a:pt x="0" y="18"/>
                  </a:moveTo>
                  <a:lnTo>
                    <a:pt x="48" y="1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39" name="Google Shape;1239;p93"/>
            <p:cNvSpPr/>
            <p:nvPr/>
          </p:nvSpPr>
          <p:spPr>
            <a:xfrm>
              <a:off x="2783" y="3509"/>
              <a:ext cx="96" cy="21"/>
            </a:xfrm>
            <a:custGeom>
              <a:avLst/>
              <a:gdLst/>
              <a:ahLst/>
              <a:cxnLst/>
              <a:rect l="l" t="t" r="r" b="b"/>
              <a:pathLst>
                <a:path w="96" h="36" extrusionOk="0">
                  <a:moveTo>
                    <a:pt x="0" y="36"/>
                  </a:moveTo>
                  <a:lnTo>
                    <a:pt x="48" y="24"/>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40" name="Google Shape;1240;p93"/>
            <p:cNvSpPr/>
            <p:nvPr/>
          </p:nvSpPr>
          <p:spPr>
            <a:xfrm>
              <a:off x="2879" y="3468"/>
              <a:ext cx="95" cy="41"/>
            </a:xfrm>
            <a:custGeom>
              <a:avLst/>
              <a:gdLst/>
              <a:ahLst/>
              <a:cxnLst/>
              <a:rect l="l" t="t" r="r" b="b"/>
              <a:pathLst>
                <a:path w="95" h="71" extrusionOk="0">
                  <a:moveTo>
                    <a:pt x="0" y="71"/>
                  </a:moveTo>
                  <a:lnTo>
                    <a:pt x="47" y="41"/>
                  </a:lnTo>
                  <a:lnTo>
                    <a:pt x="71" y="24"/>
                  </a:lnTo>
                  <a:lnTo>
                    <a:pt x="95"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41" name="Google Shape;1241;p93"/>
            <p:cNvSpPr/>
            <p:nvPr/>
          </p:nvSpPr>
          <p:spPr>
            <a:xfrm>
              <a:off x="2974" y="3384"/>
              <a:ext cx="96" cy="84"/>
            </a:xfrm>
            <a:custGeom>
              <a:avLst/>
              <a:gdLst/>
              <a:ahLst/>
              <a:cxnLst/>
              <a:rect l="l" t="t" r="r" b="b"/>
              <a:pathLst>
                <a:path w="96" h="144" extrusionOk="0">
                  <a:moveTo>
                    <a:pt x="0" y="144"/>
                  </a:moveTo>
                  <a:lnTo>
                    <a:pt x="24" y="114"/>
                  </a:lnTo>
                  <a:lnTo>
                    <a:pt x="48" y="84"/>
                  </a:lnTo>
                  <a:lnTo>
                    <a:pt x="72" y="4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42" name="Google Shape;1242;p93"/>
            <p:cNvSpPr/>
            <p:nvPr/>
          </p:nvSpPr>
          <p:spPr>
            <a:xfrm>
              <a:off x="3070" y="3251"/>
              <a:ext cx="96" cy="133"/>
            </a:xfrm>
            <a:custGeom>
              <a:avLst/>
              <a:gdLst/>
              <a:ahLst/>
              <a:cxnLst/>
              <a:rect l="l" t="t" r="r" b="b"/>
              <a:pathLst>
                <a:path w="96" h="227" extrusionOk="0">
                  <a:moveTo>
                    <a:pt x="0" y="227"/>
                  </a:moveTo>
                  <a:lnTo>
                    <a:pt x="24" y="179"/>
                  </a:lnTo>
                  <a:lnTo>
                    <a:pt x="48" y="125"/>
                  </a:lnTo>
                  <a:lnTo>
                    <a:pt x="72" y="65"/>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43" name="Google Shape;1243;p93"/>
            <p:cNvSpPr/>
            <p:nvPr/>
          </p:nvSpPr>
          <p:spPr>
            <a:xfrm>
              <a:off x="3166" y="3062"/>
              <a:ext cx="96" cy="189"/>
            </a:xfrm>
            <a:custGeom>
              <a:avLst/>
              <a:gdLst/>
              <a:ahLst/>
              <a:cxnLst/>
              <a:rect l="l" t="t" r="r" b="b"/>
              <a:pathLst>
                <a:path w="96" h="324" extrusionOk="0">
                  <a:moveTo>
                    <a:pt x="0" y="324"/>
                  </a:moveTo>
                  <a:lnTo>
                    <a:pt x="24" y="252"/>
                  </a:lnTo>
                  <a:lnTo>
                    <a:pt x="48" y="174"/>
                  </a:lnTo>
                  <a:lnTo>
                    <a:pt x="72" y="90"/>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44" name="Google Shape;1244;p93"/>
            <p:cNvSpPr/>
            <p:nvPr/>
          </p:nvSpPr>
          <p:spPr>
            <a:xfrm>
              <a:off x="3262" y="2832"/>
              <a:ext cx="96" cy="230"/>
            </a:xfrm>
            <a:custGeom>
              <a:avLst/>
              <a:gdLst/>
              <a:ahLst/>
              <a:cxnLst/>
              <a:rect l="l" t="t" r="r" b="b"/>
              <a:pathLst>
                <a:path w="96" h="395" extrusionOk="0">
                  <a:moveTo>
                    <a:pt x="0" y="395"/>
                  </a:moveTo>
                  <a:lnTo>
                    <a:pt x="24" y="300"/>
                  </a:lnTo>
                  <a:lnTo>
                    <a:pt x="48" y="204"/>
                  </a:lnTo>
                  <a:lnTo>
                    <a:pt x="72" y="10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45" name="Google Shape;1245;p93"/>
            <p:cNvSpPr/>
            <p:nvPr/>
          </p:nvSpPr>
          <p:spPr>
            <a:xfrm>
              <a:off x="3358" y="2605"/>
              <a:ext cx="95" cy="227"/>
            </a:xfrm>
            <a:custGeom>
              <a:avLst/>
              <a:gdLst/>
              <a:ahLst/>
              <a:cxnLst/>
              <a:rect l="l" t="t" r="r" b="b"/>
              <a:pathLst>
                <a:path w="95" h="389" extrusionOk="0">
                  <a:moveTo>
                    <a:pt x="0" y="389"/>
                  </a:moveTo>
                  <a:lnTo>
                    <a:pt x="24" y="288"/>
                  </a:lnTo>
                  <a:lnTo>
                    <a:pt x="47" y="186"/>
                  </a:lnTo>
                  <a:lnTo>
                    <a:pt x="71" y="90"/>
                  </a:lnTo>
                  <a:lnTo>
                    <a:pt x="95"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46" name="Google Shape;1246;p93"/>
            <p:cNvSpPr/>
            <p:nvPr/>
          </p:nvSpPr>
          <p:spPr>
            <a:xfrm>
              <a:off x="3453" y="2434"/>
              <a:ext cx="96" cy="171"/>
            </a:xfrm>
            <a:custGeom>
              <a:avLst/>
              <a:gdLst/>
              <a:ahLst/>
              <a:cxnLst/>
              <a:rect l="l" t="t" r="r" b="b"/>
              <a:pathLst>
                <a:path w="96" h="293" extrusionOk="0">
                  <a:moveTo>
                    <a:pt x="0" y="293"/>
                  </a:moveTo>
                  <a:lnTo>
                    <a:pt x="24" y="210"/>
                  </a:lnTo>
                  <a:lnTo>
                    <a:pt x="48" y="132"/>
                  </a:lnTo>
                  <a:lnTo>
                    <a:pt x="72" y="60"/>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47" name="Google Shape;1247;p93"/>
            <p:cNvSpPr/>
            <p:nvPr/>
          </p:nvSpPr>
          <p:spPr>
            <a:xfrm>
              <a:off x="3549" y="2371"/>
              <a:ext cx="102" cy="63"/>
            </a:xfrm>
            <a:custGeom>
              <a:avLst/>
              <a:gdLst/>
              <a:ahLst/>
              <a:cxnLst/>
              <a:rect l="l" t="t" r="r" b="b"/>
              <a:pathLst>
                <a:path w="102" h="108" extrusionOk="0">
                  <a:moveTo>
                    <a:pt x="0" y="108"/>
                  </a:moveTo>
                  <a:lnTo>
                    <a:pt x="24" y="66"/>
                  </a:lnTo>
                  <a:lnTo>
                    <a:pt x="48" y="30"/>
                  </a:lnTo>
                  <a:lnTo>
                    <a:pt x="78" y="6"/>
                  </a:lnTo>
                  <a:lnTo>
                    <a:pt x="102"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48" name="Google Shape;1248;p93"/>
            <p:cNvSpPr/>
            <p:nvPr/>
          </p:nvSpPr>
          <p:spPr>
            <a:xfrm>
              <a:off x="3651" y="2371"/>
              <a:ext cx="96" cy="63"/>
            </a:xfrm>
            <a:custGeom>
              <a:avLst/>
              <a:gdLst/>
              <a:ahLst/>
              <a:cxnLst/>
              <a:rect l="l" t="t" r="r" b="b"/>
              <a:pathLst>
                <a:path w="96" h="108" extrusionOk="0">
                  <a:moveTo>
                    <a:pt x="0" y="0"/>
                  </a:moveTo>
                  <a:lnTo>
                    <a:pt x="24" y="6"/>
                  </a:lnTo>
                  <a:lnTo>
                    <a:pt x="48" y="30"/>
                  </a:lnTo>
                  <a:lnTo>
                    <a:pt x="72" y="66"/>
                  </a:lnTo>
                  <a:lnTo>
                    <a:pt x="96" y="108"/>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49" name="Google Shape;1249;p93"/>
            <p:cNvSpPr/>
            <p:nvPr/>
          </p:nvSpPr>
          <p:spPr>
            <a:xfrm>
              <a:off x="3747" y="2434"/>
              <a:ext cx="96" cy="171"/>
            </a:xfrm>
            <a:custGeom>
              <a:avLst/>
              <a:gdLst/>
              <a:ahLst/>
              <a:cxnLst/>
              <a:rect l="l" t="t" r="r" b="b"/>
              <a:pathLst>
                <a:path w="96" h="293" extrusionOk="0">
                  <a:moveTo>
                    <a:pt x="0" y="0"/>
                  </a:moveTo>
                  <a:lnTo>
                    <a:pt x="24" y="60"/>
                  </a:lnTo>
                  <a:lnTo>
                    <a:pt x="48" y="132"/>
                  </a:lnTo>
                  <a:lnTo>
                    <a:pt x="72" y="210"/>
                  </a:lnTo>
                  <a:lnTo>
                    <a:pt x="96" y="293"/>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50" name="Google Shape;1250;p93"/>
            <p:cNvSpPr/>
            <p:nvPr/>
          </p:nvSpPr>
          <p:spPr>
            <a:xfrm>
              <a:off x="3843" y="2605"/>
              <a:ext cx="95" cy="227"/>
            </a:xfrm>
            <a:custGeom>
              <a:avLst/>
              <a:gdLst/>
              <a:ahLst/>
              <a:cxnLst/>
              <a:rect l="l" t="t" r="r" b="b"/>
              <a:pathLst>
                <a:path w="95" h="389" extrusionOk="0">
                  <a:moveTo>
                    <a:pt x="0" y="0"/>
                  </a:moveTo>
                  <a:lnTo>
                    <a:pt x="24" y="90"/>
                  </a:lnTo>
                  <a:lnTo>
                    <a:pt x="48" y="186"/>
                  </a:lnTo>
                  <a:lnTo>
                    <a:pt x="71" y="288"/>
                  </a:lnTo>
                  <a:lnTo>
                    <a:pt x="95" y="389"/>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51" name="Google Shape;1251;p93"/>
            <p:cNvSpPr/>
            <p:nvPr/>
          </p:nvSpPr>
          <p:spPr>
            <a:xfrm>
              <a:off x="3938" y="2832"/>
              <a:ext cx="96" cy="230"/>
            </a:xfrm>
            <a:custGeom>
              <a:avLst/>
              <a:gdLst/>
              <a:ahLst/>
              <a:cxnLst/>
              <a:rect l="l" t="t" r="r" b="b"/>
              <a:pathLst>
                <a:path w="96" h="395" extrusionOk="0">
                  <a:moveTo>
                    <a:pt x="0" y="0"/>
                  </a:moveTo>
                  <a:lnTo>
                    <a:pt x="24" y="102"/>
                  </a:lnTo>
                  <a:lnTo>
                    <a:pt x="48" y="204"/>
                  </a:lnTo>
                  <a:lnTo>
                    <a:pt x="72" y="300"/>
                  </a:lnTo>
                  <a:lnTo>
                    <a:pt x="96" y="395"/>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52" name="Google Shape;1252;p93"/>
            <p:cNvSpPr/>
            <p:nvPr/>
          </p:nvSpPr>
          <p:spPr>
            <a:xfrm>
              <a:off x="4034" y="3062"/>
              <a:ext cx="96" cy="189"/>
            </a:xfrm>
            <a:custGeom>
              <a:avLst/>
              <a:gdLst/>
              <a:ahLst/>
              <a:cxnLst/>
              <a:rect l="l" t="t" r="r" b="b"/>
              <a:pathLst>
                <a:path w="96" h="324" extrusionOk="0">
                  <a:moveTo>
                    <a:pt x="0" y="0"/>
                  </a:moveTo>
                  <a:lnTo>
                    <a:pt x="24" y="90"/>
                  </a:lnTo>
                  <a:lnTo>
                    <a:pt x="48" y="174"/>
                  </a:lnTo>
                  <a:lnTo>
                    <a:pt x="72" y="252"/>
                  </a:lnTo>
                  <a:lnTo>
                    <a:pt x="96" y="324"/>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53" name="Google Shape;1253;p93"/>
            <p:cNvSpPr/>
            <p:nvPr/>
          </p:nvSpPr>
          <p:spPr>
            <a:xfrm>
              <a:off x="4130" y="3251"/>
              <a:ext cx="96" cy="133"/>
            </a:xfrm>
            <a:custGeom>
              <a:avLst/>
              <a:gdLst/>
              <a:ahLst/>
              <a:cxnLst/>
              <a:rect l="l" t="t" r="r" b="b"/>
              <a:pathLst>
                <a:path w="96" h="227" extrusionOk="0">
                  <a:moveTo>
                    <a:pt x="0" y="0"/>
                  </a:moveTo>
                  <a:lnTo>
                    <a:pt x="24" y="65"/>
                  </a:lnTo>
                  <a:lnTo>
                    <a:pt x="48" y="125"/>
                  </a:lnTo>
                  <a:lnTo>
                    <a:pt x="72" y="179"/>
                  </a:lnTo>
                  <a:lnTo>
                    <a:pt x="96" y="227"/>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54" name="Google Shape;1254;p93"/>
            <p:cNvSpPr/>
            <p:nvPr/>
          </p:nvSpPr>
          <p:spPr>
            <a:xfrm>
              <a:off x="4226" y="3384"/>
              <a:ext cx="96" cy="84"/>
            </a:xfrm>
            <a:custGeom>
              <a:avLst/>
              <a:gdLst/>
              <a:ahLst/>
              <a:cxnLst/>
              <a:rect l="l" t="t" r="r" b="b"/>
              <a:pathLst>
                <a:path w="96" h="144" extrusionOk="0">
                  <a:moveTo>
                    <a:pt x="0" y="0"/>
                  </a:moveTo>
                  <a:lnTo>
                    <a:pt x="24" y="42"/>
                  </a:lnTo>
                  <a:lnTo>
                    <a:pt x="48" y="84"/>
                  </a:lnTo>
                  <a:lnTo>
                    <a:pt x="72" y="114"/>
                  </a:lnTo>
                  <a:lnTo>
                    <a:pt x="96" y="144"/>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55" name="Google Shape;1255;p93"/>
            <p:cNvSpPr/>
            <p:nvPr/>
          </p:nvSpPr>
          <p:spPr>
            <a:xfrm>
              <a:off x="4322" y="3468"/>
              <a:ext cx="96" cy="41"/>
            </a:xfrm>
            <a:custGeom>
              <a:avLst/>
              <a:gdLst/>
              <a:ahLst/>
              <a:cxnLst/>
              <a:rect l="l" t="t" r="r" b="b"/>
              <a:pathLst>
                <a:path w="96" h="71" extrusionOk="0">
                  <a:moveTo>
                    <a:pt x="0" y="0"/>
                  </a:moveTo>
                  <a:lnTo>
                    <a:pt x="24" y="24"/>
                  </a:lnTo>
                  <a:lnTo>
                    <a:pt x="48" y="41"/>
                  </a:lnTo>
                  <a:lnTo>
                    <a:pt x="96" y="71"/>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56" name="Google Shape;1256;p93"/>
            <p:cNvSpPr/>
            <p:nvPr/>
          </p:nvSpPr>
          <p:spPr>
            <a:xfrm>
              <a:off x="4418" y="3509"/>
              <a:ext cx="95" cy="21"/>
            </a:xfrm>
            <a:custGeom>
              <a:avLst/>
              <a:gdLst/>
              <a:ahLst/>
              <a:cxnLst/>
              <a:rect l="l" t="t" r="r" b="b"/>
              <a:pathLst>
                <a:path w="95" h="36" extrusionOk="0">
                  <a:moveTo>
                    <a:pt x="0" y="0"/>
                  </a:moveTo>
                  <a:lnTo>
                    <a:pt x="47" y="24"/>
                  </a:lnTo>
                  <a:lnTo>
                    <a:pt x="95" y="36"/>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57" name="Google Shape;1257;p93"/>
            <p:cNvSpPr/>
            <p:nvPr/>
          </p:nvSpPr>
          <p:spPr>
            <a:xfrm>
              <a:off x="4513" y="3530"/>
              <a:ext cx="102" cy="11"/>
            </a:xfrm>
            <a:custGeom>
              <a:avLst/>
              <a:gdLst/>
              <a:ahLst/>
              <a:cxnLst/>
              <a:rect l="l" t="t" r="r" b="b"/>
              <a:pathLst>
                <a:path w="102" h="18" extrusionOk="0">
                  <a:moveTo>
                    <a:pt x="0" y="0"/>
                  </a:moveTo>
                  <a:lnTo>
                    <a:pt x="48" y="12"/>
                  </a:lnTo>
                  <a:lnTo>
                    <a:pt x="102" y="18"/>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cxnSp>
          <p:nvCxnSpPr>
            <p:cNvPr id="1258" name="Google Shape;1258;p93"/>
            <p:cNvCxnSpPr/>
            <p:nvPr/>
          </p:nvCxnSpPr>
          <p:spPr>
            <a:xfrm>
              <a:off x="4615" y="3541"/>
              <a:ext cx="96" cy="3"/>
            </a:xfrm>
            <a:prstGeom prst="straightConnector1">
              <a:avLst/>
            </a:prstGeom>
            <a:noFill/>
            <a:ln w="9525" cap="flat" cmpd="sng">
              <a:solidFill>
                <a:srgbClr val="000080"/>
              </a:solidFill>
              <a:prstDash val="solid"/>
              <a:round/>
              <a:headEnd type="none" w="med" len="med"/>
              <a:tailEnd type="none" w="med" len="med"/>
            </a:ln>
          </p:spPr>
        </p:cxnSp>
        <p:cxnSp>
          <p:nvCxnSpPr>
            <p:cNvPr id="1259" name="Google Shape;1259;p93"/>
            <p:cNvCxnSpPr/>
            <p:nvPr/>
          </p:nvCxnSpPr>
          <p:spPr>
            <a:xfrm>
              <a:off x="4711"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1260" name="Google Shape;1260;p93"/>
            <p:cNvCxnSpPr/>
            <p:nvPr/>
          </p:nvCxnSpPr>
          <p:spPr>
            <a:xfrm>
              <a:off x="4807"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1261" name="Google Shape;1261;p93"/>
            <p:cNvCxnSpPr/>
            <p:nvPr/>
          </p:nvCxnSpPr>
          <p:spPr>
            <a:xfrm>
              <a:off x="4903" y="3544"/>
              <a:ext cx="95" cy="0"/>
            </a:xfrm>
            <a:prstGeom prst="straightConnector1">
              <a:avLst/>
            </a:prstGeom>
            <a:noFill/>
            <a:ln w="9525" cap="flat" cmpd="sng">
              <a:solidFill>
                <a:srgbClr val="000080"/>
              </a:solidFill>
              <a:prstDash val="solid"/>
              <a:round/>
              <a:headEnd type="none" w="med" len="med"/>
              <a:tailEnd type="none" w="med" len="med"/>
            </a:ln>
          </p:spPr>
        </p:cxnSp>
        <p:cxnSp>
          <p:nvCxnSpPr>
            <p:cNvPr id="1262" name="Google Shape;1262;p93"/>
            <p:cNvCxnSpPr/>
            <p:nvPr/>
          </p:nvCxnSpPr>
          <p:spPr>
            <a:xfrm>
              <a:off x="4998" y="3544"/>
              <a:ext cx="96" cy="0"/>
            </a:xfrm>
            <a:prstGeom prst="straightConnector1">
              <a:avLst/>
            </a:prstGeom>
            <a:noFill/>
            <a:ln w="9525" cap="flat" cmpd="sng">
              <a:solidFill>
                <a:srgbClr val="000080"/>
              </a:solidFill>
              <a:prstDash val="solid"/>
              <a:round/>
              <a:headEnd type="none" w="med" len="med"/>
              <a:tailEnd type="none" w="med" len="med"/>
            </a:ln>
          </p:spPr>
        </p:cxnSp>
        <p:sp>
          <p:nvSpPr>
            <p:cNvPr id="1263" name="Google Shape;1263;p93"/>
            <p:cNvSpPr/>
            <p:nvPr/>
          </p:nvSpPr>
          <p:spPr>
            <a:xfrm>
              <a:off x="3238" y="3600"/>
              <a:ext cx="820" cy="19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2"/>
                </a:buClr>
                <a:buSzPts val="980"/>
                <a:buFont typeface="Noto Sans Symbols"/>
                <a:buNone/>
              </a:pPr>
              <a:r>
                <a:rPr lang="en-US" sz="1400" b="1">
                  <a:solidFill>
                    <a:schemeClr val="dk1"/>
                  </a:solidFill>
                  <a:latin typeface="Times New Roman"/>
                  <a:ea typeface="Times New Roman"/>
                  <a:cs typeface="Times New Roman"/>
                  <a:sym typeface="Times New Roman"/>
                </a:rPr>
                <a:t>Measurements</a:t>
              </a:r>
              <a:endParaRPr/>
            </a:p>
          </p:txBody>
        </p:sp>
      </p:grpSp>
      <p:sp>
        <p:nvSpPr>
          <p:cNvPr id="51" name="Google Shape;196;p32">
            <a:extLst>
              <a:ext uri="{FF2B5EF4-FFF2-40B4-BE49-F238E27FC236}">
                <a16:creationId xmlns:a16="http://schemas.microsoft.com/office/drawing/2014/main" id="{D382D095-6389-49A1-A5C6-F8A03C1B39E8}"/>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69"/>
        <p:cNvGrpSpPr/>
        <p:nvPr/>
      </p:nvGrpSpPr>
      <p:grpSpPr>
        <a:xfrm>
          <a:off x="0" y="0"/>
          <a:ext cx="0" cy="0"/>
          <a:chOff x="0" y="0"/>
          <a:chExt cx="0" cy="0"/>
        </a:xfrm>
      </p:grpSpPr>
      <p:sp>
        <p:nvSpPr>
          <p:cNvPr id="1272" name="Google Shape;1272;p94"/>
          <p:cNvSpPr txBox="1">
            <a:spLocks noGrp="1"/>
          </p:cNvSpPr>
          <p:nvPr>
            <p:ph type="title"/>
          </p:nvPr>
        </p:nvSpPr>
        <p:spPr>
          <a:xfrm>
            <a:off x="381000" y="486507"/>
            <a:ext cx="8229600" cy="685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00CC"/>
              </a:buClr>
              <a:buSzPts val="4400"/>
              <a:buFont typeface="Calibri"/>
              <a:buNone/>
            </a:pPr>
            <a:r>
              <a:rPr lang="en-US" sz="3600" b="1" dirty="0">
                <a:solidFill>
                  <a:srgbClr val="0000CC"/>
                </a:solidFill>
              </a:rPr>
              <a:t>Capable Process</a:t>
            </a:r>
            <a:endParaRPr sz="3600" b="1" dirty="0"/>
          </a:p>
        </p:txBody>
      </p:sp>
      <p:sp>
        <p:nvSpPr>
          <p:cNvPr id="1273" name="Google Shape;1273;p94"/>
          <p:cNvSpPr txBox="1">
            <a:spLocks noGrp="1"/>
          </p:cNvSpPr>
          <p:nvPr>
            <p:ph type="body" idx="1"/>
          </p:nvPr>
        </p:nvSpPr>
        <p:spPr>
          <a:xfrm>
            <a:off x="457200" y="1600200"/>
            <a:ext cx="8077200" cy="4572000"/>
          </a:xfrm>
          <a:prstGeom prst="rect">
            <a:avLst/>
          </a:prstGeom>
          <a:noFill/>
          <a:ln>
            <a:noFill/>
          </a:ln>
        </p:spPr>
        <p:txBody>
          <a:bodyPr spcFirstLastPara="1" wrap="square" lIns="91425" tIns="45700" rIns="91425" bIns="45700" anchor="t" anchorCtr="0">
            <a:noAutofit/>
          </a:bodyPr>
          <a:lstStyle/>
          <a:p>
            <a:pPr marL="228600" lvl="0" indent="-228600" algn="l" rtl="0">
              <a:lnSpc>
                <a:spcPct val="200000"/>
              </a:lnSpc>
              <a:spcBef>
                <a:spcPts val="0"/>
              </a:spcBef>
              <a:spcAft>
                <a:spcPts val="0"/>
              </a:spcAft>
              <a:buClr>
                <a:schemeClr val="dk1"/>
              </a:buClr>
              <a:buSzPts val="4000"/>
              <a:buFont typeface="Noto Sans Symbols"/>
              <a:buNone/>
            </a:pPr>
            <a:r>
              <a:rPr lang="en-US" sz="2000" b="1"/>
              <a:t>In statistical control</a:t>
            </a:r>
            <a:endParaRPr/>
          </a:p>
          <a:p>
            <a:pPr marL="228600" lvl="0" indent="-228600" algn="l" rtl="0">
              <a:lnSpc>
                <a:spcPct val="200000"/>
              </a:lnSpc>
              <a:spcBef>
                <a:spcPts val="1000"/>
              </a:spcBef>
              <a:spcAft>
                <a:spcPts val="0"/>
              </a:spcAft>
              <a:buClr>
                <a:schemeClr val="dk1"/>
              </a:buClr>
              <a:buSzPts val="4000"/>
              <a:buFont typeface="Noto Sans Symbols"/>
              <a:buNone/>
            </a:pPr>
            <a:r>
              <a:rPr lang="en-US" sz="2000" b="1"/>
              <a:t>100% of the output  ( </a:t>
            </a:r>
            <a:r>
              <a:rPr lang="en-US" sz="2000" b="1" i="1"/>
              <a:t>X-bar</a:t>
            </a:r>
            <a:r>
              <a:rPr lang="en-US" sz="2000" b="1"/>
              <a:t>  ±  3</a:t>
            </a:r>
            <a:r>
              <a:rPr lang="en-US" sz="2000" b="1" i="1"/>
              <a:t>σ’ </a:t>
            </a:r>
            <a:r>
              <a:rPr lang="en-US" sz="2000" b="1"/>
              <a:t>) all meets quality requirements</a:t>
            </a:r>
            <a:endParaRPr/>
          </a:p>
        </p:txBody>
      </p:sp>
      <p:sp>
        <p:nvSpPr>
          <p:cNvPr id="1274" name="Google Shape;1274;p94"/>
          <p:cNvSpPr txBox="1"/>
          <p:nvPr/>
        </p:nvSpPr>
        <p:spPr>
          <a:xfrm>
            <a:off x="3505200" y="2362200"/>
            <a:ext cx="990600" cy="304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2"/>
              </a:buClr>
              <a:buSzPts val="980"/>
              <a:buFont typeface="Noto Sans Symbols"/>
              <a:buNone/>
            </a:pPr>
            <a:endParaRPr sz="1400" b="1">
              <a:solidFill>
                <a:schemeClr val="dk1"/>
              </a:solidFill>
              <a:latin typeface="Times New Roman"/>
              <a:ea typeface="Times New Roman"/>
              <a:cs typeface="Times New Roman"/>
              <a:sym typeface="Times New Roman"/>
            </a:endParaRPr>
          </a:p>
        </p:txBody>
      </p:sp>
      <p:grpSp>
        <p:nvGrpSpPr>
          <p:cNvPr id="1275" name="Google Shape;1275;p94"/>
          <p:cNvGrpSpPr/>
          <p:nvPr/>
        </p:nvGrpSpPr>
        <p:grpSpPr>
          <a:xfrm>
            <a:off x="228600" y="3200400"/>
            <a:ext cx="8134350" cy="2462213"/>
            <a:chOff x="90" y="2208"/>
            <a:chExt cx="2892" cy="1644"/>
          </a:xfrm>
        </p:grpSpPr>
        <p:grpSp>
          <p:nvGrpSpPr>
            <p:cNvPr id="1276" name="Google Shape;1276;p94"/>
            <p:cNvGrpSpPr/>
            <p:nvPr/>
          </p:nvGrpSpPr>
          <p:grpSpPr>
            <a:xfrm>
              <a:off x="90" y="2357"/>
              <a:ext cx="2892" cy="1271"/>
              <a:chOff x="90" y="2357"/>
              <a:chExt cx="2892" cy="1271"/>
            </a:xfrm>
          </p:grpSpPr>
          <p:sp>
            <p:nvSpPr>
              <p:cNvPr id="1277" name="Google Shape;1277;p94"/>
              <p:cNvSpPr/>
              <p:nvPr/>
            </p:nvSpPr>
            <p:spPr>
              <a:xfrm>
                <a:off x="90" y="2357"/>
                <a:ext cx="2892" cy="123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1278" name="Google Shape;1278;p94"/>
              <p:cNvSpPr/>
              <p:nvPr/>
            </p:nvSpPr>
            <p:spPr>
              <a:xfrm>
                <a:off x="90" y="3592"/>
                <a:ext cx="2892" cy="1"/>
              </a:xfrm>
              <a:custGeom>
                <a:avLst/>
                <a:gdLst/>
                <a:ahLst/>
                <a:cxnLst/>
                <a:rect l="l" t="t" r="r" b="b"/>
                <a:pathLst>
                  <a:path w="2892" h="1" extrusionOk="0">
                    <a:moveTo>
                      <a:pt x="2892" y="0"/>
                    </a:moveTo>
                    <a:lnTo>
                      <a:pt x="0" y="0"/>
                    </a:lnTo>
                    <a:lnTo>
                      <a:pt x="2892" y="0"/>
                    </a:lnTo>
                  </a:path>
                </a:pathLst>
              </a:custGeom>
              <a:noFill/>
              <a:ln w="9525" cap="flat"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cxnSp>
            <p:nvCxnSpPr>
              <p:cNvPr id="1279" name="Google Shape;1279;p94"/>
              <p:cNvCxnSpPr/>
              <p:nvPr/>
            </p:nvCxnSpPr>
            <p:spPr>
              <a:xfrm rot="10800000">
                <a:off x="90"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80" name="Google Shape;1280;p94"/>
              <p:cNvCxnSpPr/>
              <p:nvPr/>
            </p:nvCxnSpPr>
            <p:spPr>
              <a:xfrm rot="10800000">
                <a:off x="377"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81" name="Google Shape;1281;p94"/>
              <p:cNvCxnSpPr/>
              <p:nvPr/>
            </p:nvCxnSpPr>
            <p:spPr>
              <a:xfrm rot="10800000">
                <a:off x="671"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82" name="Google Shape;1282;p94"/>
              <p:cNvCxnSpPr/>
              <p:nvPr/>
            </p:nvCxnSpPr>
            <p:spPr>
              <a:xfrm rot="10800000">
                <a:off x="958"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83" name="Google Shape;1283;p94"/>
              <p:cNvCxnSpPr/>
              <p:nvPr/>
            </p:nvCxnSpPr>
            <p:spPr>
              <a:xfrm rot="10800000">
                <a:off x="1246"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84" name="Google Shape;1284;p94"/>
              <p:cNvCxnSpPr/>
              <p:nvPr/>
            </p:nvCxnSpPr>
            <p:spPr>
              <a:xfrm rot="10800000">
                <a:off x="1539"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85" name="Google Shape;1285;p94"/>
              <p:cNvCxnSpPr/>
              <p:nvPr/>
            </p:nvCxnSpPr>
            <p:spPr>
              <a:xfrm rot="10800000">
                <a:off x="1826"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86" name="Google Shape;1286;p94"/>
              <p:cNvCxnSpPr/>
              <p:nvPr/>
            </p:nvCxnSpPr>
            <p:spPr>
              <a:xfrm rot="10800000">
                <a:off x="2114"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87" name="Google Shape;1287;p94"/>
              <p:cNvCxnSpPr/>
              <p:nvPr/>
            </p:nvCxnSpPr>
            <p:spPr>
              <a:xfrm rot="10800000">
                <a:off x="2401"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88" name="Google Shape;1288;p94"/>
              <p:cNvCxnSpPr/>
              <p:nvPr/>
            </p:nvCxnSpPr>
            <p:spPr>
              <a:xfrm rot="10800000">
                <a:off x="2695"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89" name="Google Shape;1289;p94"/>
              <p:cNvCxnSpPr/>
              <p:nvPr/>
            </p:nvCxnSpPr>
            <p:spPr>
              <a:xfrm rot="10800000">
                <a:off x="2982" y="3592"/>
                <a:ext cx="0" cy="11"/>
              </a:xfrm>
              <a:prstGeom prst="straightConnector1">
                <a:avLst/>
              </a:prstGeom>
              <a:noFill/>
              <a:ln w="9525" cap="flat" cmpd="sng">
                <a:solidFill>
                  <a:srgbClr val="000000"/>
                </a:solidFill>
                <a:prstDash val="solid"/>
                <a:round/>
                <a:headEnd type="none" w="med" len="med"/>
                <a:tailEnd type="none" w="med" len="med"/>
              </a:ln>
            </p:spPr>
          </p:cxnSp>
          <p:cxnSp>
            <p:nvCxnSpPr>
              <p:cNvPr id="1290" name="Google Shape;1290;p94"/>
              <p:cNvCxnSpPr/>
              <p:nvPr/>
            </p:nvCxnSpPr>
            <p:spPr>
              <a:xfrm>
                <a:off x="90" y="3592"/>
                <a:ext cx="96" cy="0"/>
              </a:xfrm>
              <a:prstGeom prst="straightConnector1">
                <a:avLst/>
              </a:prstGeom>
              <a:noFill/>
              <a:ln w="9525" cap="flat" cmpd="sng">
                <a:solidFill>
                  <a:srgbClr val="000080"/>
                </a:solidFill>
                <a:prstDash val="solid"/>
                <a:round/>
                <a:headEnd type="none" w="med" len="med"/>
                <a:tailEnd type="none" w="med" len="med"/>
              </a:ln>
            </p:spPr>
          </p:cxnSp>
          <p:cxnSp>
            <p:nvCxnSpPr>
              <p:cNvPr id="1291" name="Google Shape;1291;p94"/>
              <p:cNvCxnSpPr/>
              <p:nvPr/>
            </p:nvCxnSpPr>
            <p:spPr>
              <a:xfrm>
                <a:off x="186" y="3592"/>
                <a:ext cx="95" cy="0"/>
              </a:xfrm>
              <a:prstGeom prst="straightConnector1">
                <a:avLst/>
              </a:prstGeom>
              <a:noFill/>
              <a:ln w="9525" cap="flat" cmpd="sng">
                <a:solidFill>
                  <a:srgbClr val="000080"/>
                </a:solidFill>
                <a:prstDash val="solid"/>
                <a:round/>
                <a:headEnd type="none" w="med" len="med"/>
                <a:tailEnd type="none" w="med" len="med"/>
              </a:ln>
            </p:spPr>
          </p:cxnSp>
          <p:cxnSp>
            <p:nvCxnSpPr>
              <p:cNvPr id="1292" name="Google Shape;1292;p94"/>
              <p:cNvCxnSpPr/>
              <p:nvPr/>
            </p:nvCxnSpPr>
            <p:spPr>
              <a:xfrm>
                <a:off x="281" y="3592"/>
                <a:ext cx="96" cy="0"/>
              </a:xfrm>
              <a:prstGeom prst="straightConnector1">
                <a:avLst/>
              </a:prstGeom>
              <a:noFill/>
              <a:ln w="9525" cap="flat" cmpd="sng">
                <a:solidFill>
                  <a:srgbClr val="000080"/>
                </a:solidFill>
                <a:prstDash val="solid"/>
                <a:round/>
                <a:headEnd type="none" w="med" len="med"/>
                <a:tailEnd type="none" w="med" len="med"/>
              </a:ln>
            </p:spPr>
          </p:cxnSp>
          <p:cxnSp>
            <p:nvCxnSpPr>
              <p:cNvPr id="1293" name="Google Shape;1293;p94"/>
              <p:cNvCxnSpPr/>
              <p:nvPr/>
            </p:nvCxnSpPr>
            <p:spPr>
              <a:xfrm>
                <a:off x="377" y="3592"/>
                <a:ext cx="96" cy="0"/>
              </a:xfrm>
              <a:prstGeom prst="straightConnector1">
                <a:avLst/>
              </a:prstGeom>
              <a:noFill/>
              <a:ln w="9525" cap="flat" cmpd="sng">
                <a:solidFill>
                  <a:srgbClr val="000080"/>
                </a:solidFill>
                <a:prstDash val="solid"/>
                <a:round/>
                <a:headEnd type="none" w="med" len="med"/>
                <a:tailEnd type="none" w="med" len="med"/>
              </a:ln>
            </p:spPr>
          </p:cxnSp>
          <p:cxnSp>
            <p:nvCxnSpPr>
              <p:cNvPr id="1294" name="Google Shape;1294;p94"/>
              <p:cNvCxnSpPr/>
              <p:nvPr/>
            </p:nvCxnSpPr>
            <p:spPr>
              <a:xfrm rot="10800000" flipH="1">
                <a:off x="473" y="3589"/>
                <a:ext cx="102" cy="3"/>
              </a:xfrm>
              <a:prstGeom prst="straightConnector1">
                <a:avLst/>
              </a:prstGeom>
              <a:noFill/>
              <a:ln w="9525" cap="flat" cmpd="sng">
                <a:solidFill>
                  <a:srgbClr val="000080"/>
                </a:solidFill>
                <a:prstDash val="solid"/>
                <a:round/>
                <a:headEnd type="none" w="med" len="med"/>
                <a:tailEnd type="none" w="med" len="med"/>
              </a:ln>
            </p:spPr>
          </p:cxnSp>
          <p:sp>
            <p:nvSpPr>
              <p:cNvPr id="1295" name="Google Shape;1295;p94"/>
              <p:cNvSpPr/>
              <p:nvPr/>
            </p:nvSpPr>
            <p:spPr>
              <a:xfrm>
                <a:off x="575" y="3578"/>
                <a:ext cx="96" cy="11"/>
              </a:xfrm>
              <a:custGeom>
                <a:avLst/>
                <a:gdLst/>
                <a:ahLst/>
                <a:cxnLst/>
                <a:rect l="l" t="t" r="r" b="b"/>
                <a:pathLst>
                  <a:path w="96" h="18" extrusionOk="0">
                    <a:moveTo>
                      <a:pt x="0" y="18"/>
                    </a:moveTo>
                    <a:lnTo>
                      <a:pt x="48" y="1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96" name="Google Shape;1296;p94"/>
              <p:cNvSpPr/>
              <p:nvPr/>
            </p:nvSpPr>
            <p:spPr>
              <a:xfrm>
                <a:off x="671" y="3557"/>
                <a:ext cx="96" cy="21"/>
              </a:xfrm>
              <a:custGeom>
                <a:avLst/>
                <a:gdLst/>
                <a:ahLst/>
                <a:cxnLst/>
                <a:rect l="l" t="t" r="r" b="b"/>
                <a:pathLst>
                  <a:path w="96" h="36" extrusionOk="0">
                    <a:moveTo>
                      <a:pt x="0" y="36"/>
                    </a:moveTo>
                    <a:lnTo>
                      <a:pt x="48" y="24"/>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97" name="Google Shape;1297;p94"/>
              <p:cNvSpPr/>
              <p:nvPr/>
            </p:nvSpPr>
            <p:spPr>
              <a:xfrm>
                <a:off x="767" y="3516"/>
                <a:ext cx="95" cy="41"/>
              </a:xfrm>
              <a:custGeom>
                <a:avLst/>
                <a:gdLst/>
                <a:ahLst/>
                <a:cxnLst/>
                <a:rect l="l" t="t" r="r" b="b"/>
                <a:pathLst>
                  <a:path w="95" h="71" extrusionOk="0">
                    <a:moveTo>
                      <a:pt x="0" y="71"/>
                    </a:moveTo>
                    <a:lnTo>
                      <a:pt x="47" y="41"/>
                    </a:lnTo>
                    <a:lnTo>
                      <a:pt x="71" y="24"/>
                    </a:lnTo>
                    <a:lnTo>
                      <a:pt x="95"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98" name="Google Shape;1298;p94"/>
              <p:cNvSpPr/>
              <p:nvPr/>
            </p:nvSpPr>
            <p:spPr>
              <a:xfrm>
                <a:off x="862" y="3432"/>
                <a:ext cx="96" cy="84"/>
              </a:xfrm>
              <a:custGeom>
                <a:avLst/>
                <a:gdLst/>
                <a:ahLst/>
                <a:cxnLst/>
                <a:rect l="l" t="t" r="r" b="b"/>
                <a:pathLst>
                  <a:path w="96" h="144" extrusionOk="0">
                    <a:moveTo>
                      <a:pt x="0" y="144"/>
                    </a:moveTo>
                    <a:lnTo>
                      <a:pt x="24" y="114"/>
                    </a:lnTo>
                    <a:lnTo>
                      <a:pt x="48" y="84"/>
                    </a:lnTo>
                    <a:lnTo>
                      <a:pt x="72" y="4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99" name="Google Shape;1299;p94"/>
              <p:cNvSpPr/>
              <p:nvPr/>
            </p:nvSpPr>
            <p:spPr>
              <a:xfrm>
                <a:off x="958" y="3299"/>
                <a:ext cx="96" cy="133"/>
              </a:xfrm>
              <a:custGeom>
                <a:avLst/>
                <a:gdLst/>
                <a:ahLst/>
                <a:cxnLst/>
                <a:rect l="l" t="t" r="r" b="b"/>
                <a:pathLst>
                  <a:path w="96" h="227" extrusionOk="0">
                    <a:moveTo>
                      <a:pt x="0" y="227"/>
                    </a:moveTo>
                    <a:lnTo>
                      <a:pt x="24" y="179"/>
                    </a:lnTo>
                    <a:lnTo>
                      <a:pt x="48" y="125"/>
                    </a:lnTo>
                    <a:lnTo>
                      <a:pt x="72" y="65"/>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00" name="Google Shape;1300;p94"/>
              <p:cNvSpPr/>
              <p:nvPr/>
            </p:nvSpPr>
            <p:spPr>
              <a:xfrm>
                <a:off x="1054" y="3110"/>
                <a:ext cx="96" cy="189"/>
              </a:xfrm>
              <a:custGeom>
                <a:avLst/>
                <a:gdLst/>
                <a:ahLst/>
                <a:cxnLst/>
                <a:rect l="l" t="t" r="r" b="b"/>
                <a:pathLst>
                  <a:path w="96" h="324" extrusionOk="0">
                    <a:moveTo>
                      <a:pt x="0" y="324"/>
                    </a:moveTo>
                    <a:lnTo>
                      <a:pt x="24" y="252"/>
                    </a:lnTo>
                    <a:lnTo>
                      <a:pt x="48" y="174"/>
                    </a:lnTo>
                    <a:lnTo>
                      <a:pt x="72" y="90"/>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01" name="Google Shape;1301;p94"/>
              <p:cNvSpPr/>
              <p:nvPr/>
            </p:nvSpPr>
            <p:spPr>
              <a:xfrm>
                <a:off x="1150" y="2880"/>
                <a:ext cx="96" cy="230"/>
              </a:xfrm>
              <a:custGeom>
                <a:avLst/>
                <a:gdLst/>
                <a:ahLst/>
                <a:cxnLst/>
                <a:rect l="l" t="t" r="r" b="b"/>
                <a:pathLst>
                  <a:path w="96" h="395" extrusionOk="0">
                    <a:moveTo>
                      <a:pt x="0" y="395"/>
                    </a:moveTo>
                    <a:lnTo>
                      <a:pt x="24" y="300"/>
                    </a:lnTo>
                    <a:lnTo>
                      <a:pt x="48" y="204"/>
                    </a:lnTo>
                    <a:lnTo>
                      <a:pt x="72" y="10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02" name="Google Shape;1302;p94"/>
              <p:cNvSpPr/>
              <p:nvPr/>
            </p:nvSpPr>
            <p:spPr>
              <a:xfrm>
                <a:off x="1246" y="2653"/>
                <a:ext cx="95" cy="227"/>
              </a:xfrm>
              <a:custGeom>
                <a:avLst/>
                <a:gdLst/>
                <a:ahLst/>
                <a:cxnLst/>
                <a:rect l="l" t="t" r="r" b="b"/>
                <a:pathLst>
                  <a:path w="95" h="389" extrusionOk="0">
                    <a:moveTo>
                      <a:pt x="0" y="389"/>
                    </a:moveTo>
                    <a:lnTo>
                      <a:pt x="24" y="288"/>
                    </a:lnTo>
                    <a:lnTo>
                      <a:pt x="47" y="186"/>
                    </a:lnTo>
                    <a:lnTo>
                      <a:pt x="71" y="90"/>
                    </a:lnTo>
                    <a:lnTo>
                      <a:pt x="95"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03" name="Google Shape;1303;p94"/>
              <p:cNvSpPr/>
              <p:nvPr/>
            </p:nvSpPr>
            <p:spPr>
              <a:xfrm>
                <a:off x="1341" y="2482"/>
                <a:ext cx="96" cy="171"/>
              </a:xfrm>
              <a:custGeom>
                <a:avLst/>
                <a:gdLst/>
                <a:ahLst/>
                <a:cxnLst/>
                <a:rect l="l" t="t" r="r" b="b"/>
                <a:pathLst>
                  <a:path w="96" h="293" extrusionOk="0">
                    <a:moveTo>
                      <a:pt x="0" y="293"/>
                    </a:moveTo>
                    <a:lnTo>
                      <a:pt x="24" y="210"/>
                    </a:lnTo>
                    <a:lnTo>
                      <a:pt x="48" y="132"/>
                    </a:lnTo>
                    <a:lnTo>
                      <a:pt x="72" y="60"/>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04" name="Google Shape;1304;p94"/>
              <p:cNvSpPr/>
              <p:nvPr/>
            </p:nvSpPr>
            <p:spPr>
              <a:xfrm>
                <a:off x="1437" y="2419"/>
                <a:ext cx="102" cy="63"/>
              </a:xfrm>
              <a:custGeom>
                <a:avLst/>
                <a:gdLst/>
                <a:ahLst/>
                <a:cxnLst/>
                <a:rect l="l" t="t" r="r" b="b"/>
                <a:pathLst>
                  <a:path w="102" h="108" extrusionOk="0">
                    <a:moveTo>
                      <a:pt x="0" y="108"/>
                    </a:moveTo>
                    <a:lnTo>
                      <a:pt x="24" y="66"/>
                    </a:lnTo>
                    <a:lnTo>
                      <a:pt x="48" y="30"/>
                    </a:lnTo>
                    <a:lnTo>
                      <a:pt x="78" y="6"/>
                    </a:lnTo>
                    <a:lnTo>
                      <a:pt x="102"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05" name="Google Shape;1305;p94"/>
              <p:cNvSpPr/>
              <p:nvPr/>
            </p:nvSpPr>
            <p:spPr>
              <a:xfrm>
                <a:off x="1539" y="2419"/>
                <a:ext cx="96" cy="63"/>
              </a:xfrm>
              <a:custGeom>
                <a:avLst/>
                <a:gdLst/>
                <a:ahLst/>
                <a:cxnLst/>
                <a:rect l="l" t="t" r="r" b="b"/>
                <a:pathLst>
                  <a:path w="96" h="108" extrusionOk="0">
                    <a:moveTo>
                      <a:pt x="0" y="0"/>
                    </a:moveTo>
                    <a:lnTo>
                      <a:pt x="24" y="6"/>
                    </a:lnTo>
                    <a:lnTo>
                      <a:pt x="48" y="30"/>
                    </a:lnTo>
                    <a:lnTo>
                      <a:pt x="72" y="66"/>
                    </a:lnTo>
                    <a:lnTo>
                      <a:pt x="96" y="108"/>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06" name="Google Shape;1306;p94"/>
              <p:cNvSpPr/>
              <p:nvPr/>
            </p:nvSpPr>
            <p:spPr>
              <a:xfrm>
                <a:off x="1635" y="2482"/>
                <a:ext cx="96" cy="171"/>
              </a:xfrm>
              <a:custGeom>
                <a:avLst/>
                <a:gdLst/>
                <a:ahLst/>
                <a:cxnLst/>
                <a:rect l="l" t="t" r="r" b="b"/>
                <a:pathLst>
                  <a:path w="96" h="293" extrusionOk="0">
                    <a:moveTo>
                      <a:pt x="0" y="0"/>
                    </a:moveTo>
                    <a:lnTo>
                      <a:pt x="24" y="60"/>
                    </a:lnTo>
                    <a:lnTo>
                      <a:pt x="48" y="132"/>
                    </a:lnTo>
                    <a:lnTo>
                      <a:pt x="72" y="210"/>
                    </a:lnTo>
                    <a:lnTo>
                      <a:pt x="96" y="293"/>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07" name="Google Shape;1307;p94"/>
              <p:cNvSpPr/>
              <p:nvPr/>
            </p:nvSpPr>
            <p:spPr>
              <a:xfrm>
                <a:off x="1731" y="2653"/>
                <a:ext cx="95" cy="227"/>
              </a:xfrm>
              <a:custGeom>
                <a:avLst/>
                <a:gdLst/>
                <a:ahLst/>
                <a:cxnLst/>
                <a:rect l="l" t="t" r="r" b="b"/>
                <a:pathLst>
                  <a:path w="95" h="389" extrusionOk="0">
                    <a:moveTo>
                      <a:pt x="0" y="0"/>
                    </a:moveTo>
                    <a:lnTo>
                      <a:pt x="24" y="90"/>
                    </a:lnTo>
                    <a:lnTo>
                      <a:pt x="48" y="186"/>
                    </a:lnTo>
                    <a:lnTo>
                      <a:pt x="71" y="288"/>
                    </a:lnTo>
                    <a:lnTo>
                      <a:pt x="95" y="389"/>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08" name="Google Shape;1308;p94"/>
              <p:cNvSpPr/>
              <p:nvPr/>
            </p:nvSpPr>
            <p:spPr>
              <a:xfrm>
                <a:off x="1826" y="2880"/>
                <a:ext cx="96" cy="230"/>
              </a:xfrm>
              <a:custGeom>
                <a:avLst/>
                <a:gdLst/>
                <a:ahLst/>
                <a:cxnLst/>
                <a:rect l="l" t="t" r="r" b="b"/>
                <a:pathLst>
                  <a:path w="96" h="395" extrusionOk="0">
                    <a:moveTo>
                      <a:pt x="0" y="0"/>
                    </a:moveTo>
                    <a:lnTo>
                      <a:pt x="24" y="102"/>
                    </a:lnTo>
                    <a:lnTo>
                      <a:pt x="48" y="204"/>
                    </a:lnTo>
                    <a:lnTo>
                      <a:pt x="72" y="300"/>
                    </a:lnTo>
                    <a:lnTo>
                      <a:pt x="96" y="395"/>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09" name="Google Shape;1309;p94"/>
              <p:cNvSpPr/>
              <p:nvPr/>
            </p:nvSpPr>
            <p:spPr>
              <a:xfrm>
                <a:off x="1922" y="3110"/>
                <a:ext cx="96" cy="189"/>
              </a:xfrm>
              <a:custGeom>
                <a:avLst/>
                <a:gdLst/>
                <a:ahLst/>
                <a:cxnLst/>
                <a:rect l="l" t="t" r="r" b="b"/>
                <a:pathLst>
                  <a:path w="96" h="324" extrusionOk="0">
                    <a:moveTo>
                      <a:pt x="0" y="0"/>
                    </a:moveTo>
                    <a:lnTo>
                      <a:pt x="24" y="90"/>
                    </a:lnTo>
                    <a:lnTo>
                      <a:pt x="48" y="174"/>
                    </a:lnTo>
                    <a:lnTo>
                      <a:pt x="72" y="252"/>
                    </a:lnTo>
                    <a:lnTo>
                      <a:pt x="96" y="324"/>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10" name="Google Shape;1310;p94"/>
              <p:cNvSpPr/>
              <p:nvPr/>
            </p:nvSpPr>
            <p:spPr>
              <a:xfrm>
                <a:off x="2018" y="3299"/>
                <a:ext cx="96" cy="133"/>
              </a:xfrm>
              <a:custGeom>
                <a:avLst/>
                <a:gdLst/>
                <a:ahLst/>
                <a:cxnLst/>
                <a:rect l="l" t="t" r="r" b="b"/>
                <a:pathLst>
                  <a:path w="96" h="227" extrusionOk="0">
                    <a:moveTo>
                      <a:pt x="0" y="0"/>
                    </a:moveTo>
                    <a:lnTo>
                      <a:pt x="24" y="65"/>
                    </a:lnTo>
                    <a:lnTo>
                      <a:pt x="48" y="125"/>
                    </a:lnTo>
                    <a:lnTo>
                      <a:pt x="72" y="179"/>
                    </a:lnTo>
                    <a:lnTo>
                      <a:pt x="96" y="227"/>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11" name="Google Shape;1311;p94"/>
              <p:cNvSpPr/>
              <p:nvPr/>
            </p:nvSpPr>
            <p:spPr>
              <a:xfrm>
                <a:off x="2114" y="3432"/>
                <a:ext cx="96" cy="84"/>
              </a:xfrm>
              <a:custGeom>
                <a:avLst/>
                <a:gdLst/>
                <a:ahLst/>
                <a:cxnLst/>
                <a:rect l="l" t="t" r="r" b="b"/>
                <a:pathLst>
                  <a:path w="96" h="144" extrusionOk="0">
                    <a:moveTo>
                      <a:pt x="0" y="0"/>
                    </a:moveTo>
                    <a:lnTo>
                      <a:pt x="24" y="42"/>
                    </a:lnTo>
                    <a:lnTo>
                      <a:pt x="48" y="84"/>
                    </a:lnTo>
                    <a:lnTo>
                      <a:pt x="72" y="114"/>
                    </a:lnTo>
                    <a:lnTo>
                      <a:pt x="96" y="144"/>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12" name="Google Shape;1312;p94"/>
              <p:cNvSpPr/>
              <p:nvPr/>
            </p:nvSpPr>
            <p:spPr>
              <a:xfrm>
                <a:off x="2210" y="3516"/>
                <a:ext cx="96" cy="41"/>
              </a:xfrm>
              <a:custGeom>
                <a:avLst/>
                <a:gdLst/>
                <a:ahLst/>
                <a:cxnLst/>
                <a:rect l="l" t="t" r="r" b="b"/>
                <a:pathLst>
                  <a:path w="96" h="71" extrusionOk="0">
                    <a:moveTo>
                      <a:pt x="0" y="0"/>
                    </a:moveTo>
                    <a:lnTo>
                      <a:pt x="24" y="24"/>
                    </a:lnTo>
                    <a:lnTo>
                      <a:pt x="48" y="41"/>
                    </a:lnTo>
                    <a:lnTo>
                      <a:pt x="96" y="71"/>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13" name="Google Shape;1313;p94"/>
              <p:cNvSpPr/>
              <p:nvPr/>
            </p:nvSpPr>
            <p:spPr>
              <a:xfrm>
                <a:off x="2306" y="3557"/>
                <a:ext cx="95" cy="21"/>
              </a:xfrm>
              <a:custGeom>
                <a:avLst/>
                <a:gdLst/>
                <a:ahLst/>
                <a:cxnLst/>
                <a:rect l="l" t="t" r="r" b="b"/>
                <a:pathLst>
                  <a:path w="95" h="36" extrusionOk="0">
                    <a:moveTo>
                      <a:pt x="0" y="0"/>
                    </a:moveTo>
                    <a:lnTo>
                      <a:pt x="47" y="24"/>
                    </a:lnTo>
                    <a:lnTo>
                      <a:pt x="95" y="36"/>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14" name="Google Shape;1314;p94"/>
              <p:cNvSpPr/>
              <p:nvPr/>
            </p:nvSpPr>
            <p:spPr>
              <a:xfrm>
                <a:off x="2401" y="3578"/>
                <a:ext cx="102" cy="11"/>
              </a:xfrm>
              <a:custGeom>
                <a:avLst/>
                <a:gdLst/>
                <a:ahLst/>
                <a:cxnLst/>
                <a:rect l="l" t="t" r="r" b="b"/>
                <a:pathLst>
                  <a:path w="102" h="18" extrusionOk="0">
                    <a:moveTo>
                      <a:pt x="0" y="0"/>
                    </a:moveTo>
                    <a:lnTo>
                      <a:pt x="48" y="12"/>
                    </a:lnTo>
                    <a:lnTo>
                      <a:pt x="102" y="18"/>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cxnSp>
            <p:nvCxnSpPr>
              <p:cNvPr id="1315" name="Google Shape;1315;p94"/>
              <p:cNvCxnSpPr/>
              <p:nvPr/>
            </p:nvCxnSpPr>
            <p:spPr>
              <a:xfrm>
                <a:off x="2503" y="3589"/>
                <a:ext cx="96" cy="3"/>
              </a:xfrm>
              <a:prstGeom prst="straightConnector1">
                <a:avLst/>
              </a:prstGeom>
              <a:noFill/>
              <a:ln w="9525" cap="flat" cmpd="sng">
                <a:solidFill>
                  <a:srgbClr val="000080"/>
                </a:solidFill>
                <a:prstDash val="solid"/>
                <a:round/>
                <a:headEnd type="none" w="med" len="med"/>
                <a:tailEnd type="none" w="med" len="med"/>
              </a:ln>
            </p:spPr>
          </p:cxnSp>
          <p:cxnSp>
            <p:nvCxnSpPr>
              <p:cNvPr id="1316" name="Google Shape;1316;p94"/>
              <p:cNvCxnSpPr/>
              <p:nvPr/>
            </p:nvCxnSpPr>
            <p:spPr>
              <a:xfrm>
                <a:off x="2599" y="3592"/>
                <a:ext cx="96" cy="0"/>
              </a:xfrm>
              <a:prstGeom prst="straightConnector1">
                <a:avLst/>
              </a:prstGeom>
              <a:noFill/>
              <a:ln w="9525" cap="flat" cmpd="sng">
                <a:solidFill>
                  <a:srgbClr val="000080"/>
                </a:solidFill>
                <a:prstDash val="solid"/>
                <a:round/>
                <a:headEnd type="none" w="med" len="med"/>
                <a:tailEnd type="none" w="med" len="med"/>
              </a:ln>
            </p:spPr>
          </p:cxnSp>
          <p:cxnSp>
            <p:nvCxnSpPr>
              <p:cNvPr id="1317" name="Google Shape;1317;p94"/>
              <p:cNvCxnSpPr/>
              <p:nvPr/>
            </p:nvCxnSpPr>
            <p:spPr>
              <a:xfrm>
                <a:off x="2695" y="3592"/>
                <a:ext cx="96" cy="0"/>
              </a:xfrm>
              <a:prstGeom prst="straightConnector1">
                <a:avLst/>
              </a:prstGeom>
              <a:noFill/>
              <a:ln w="9525" cap="flat" cmpd="sng">
                <a:solidFill>
                  <a:srgbClr val="000080"/>
                </a:solidFill>
                <a:prstDash val="solid"/>
                <a:round/>
                <a:headEnd type="none" w="med" len="med"/>
                <a:tailEnd type="none" w="med" len="med"/>
              </a:ln>
            </p:spPr>
          </p:cxnSp>
          <p:cxnSp>
            <p:nvCxnSpPr>
              <p:cNvPr id="1318" name="Google Shape;1318;p94"/>
              <p:cNvCxnSpPr/>
              <p:nvPr/>
            </p:nvCxnSpPr>
            <p:spPr>
              <a:xfrm>
                <a:off x="2791" y="3592"/>
                <a:ext cx="95" cy="0"/>
              </a:xfrm>
              <a:prstGeom prst="straightConnector1">
                <a:avLst/>
              </a:prstGeom>
              <a:noFill/>
              <a:ln w="9525" cap="flat" cmpd="sng">
                <a:solidFill>
                  <a:srgbClr val="000080"/>
                </a:solidFill>
                <a:prstDash val="solid"/>
                <a:round/>
                <a:headEnd type="none" w="med" len="med"/>
                <a:tailEnd type="none" w="med" len="med"/>
              </a:ln>
            </p:spPr>
          </p:cxnSp>
          <p:cxnSp>
            <p:nvCxnSpPr>
              <p:cNvPr id="1319" name="Google Shape;1319;p94"/>
              <p:cNvCxnSpPr/>
              <p:nvPr/>
            </p:nvCxnSpPr>
            <p:spPr>
              <a:xfrm>
                <a:off x="2886" y="3592"/>
                <a:ext cx="96" cy="0"/>
              </a:xfrm>
              <a:prstGeom prst="straightConnector1">
                <a:avLst/>
              </a:prstGeom>
              <a:noFill/>
              <a:ln w="9525" cap="flat" cmpd="sng">
                <a:solidFill>
                  <a:srgbClr val="000080"/>
                </a:solidFill>
                <a:prstDash val="solid"/>
                <a:round/>
                <a:headEnd type="none" w="med" len="med"/>
                <a:tailEnd type="none" w="med" len="med"/>
              </a:ln>
            </p:spPr>
          </p:cxnSp>
          <p:sp>
            <p:nvSpPr>
              <p:cNvPr id="1320" name="Google Shape;1320;p94"/>
              <p:cNvSpPr/>
              <p:nvPr/>
            </p:nvSpPr>
            <p:spPr>
              <a:xfrm>
                <a:off x="384" y="2448"/>
                <a:ext cx="2304" cy="1141"/>
              </a:xfrm>
              <a:custGeom>
                <a:avLst/>
                <a:gdLst/>
                <a:ahLst/>
                <a:cxnLst/>
                <a:rect l="l" t="t" r="r" b="b"/>
                <a:pathLst>
                  <a:path w="2892" h="85" extrusionOk="0">
                    <a:moveTo>
                      <a:pt x="2892" y="0"/>
                    </a:moveTo>
                    <a:lnTo>
                      <a:pt x="2892" y="85"/>
                    </a:lnTo>
                    <a:lnTo>
                      <a:pt x="0" y="85"/>
                    </a:lnTo>
                    <a:lnTo>
                      <a:pt x="0" y="0"/>
                    </a:lnTo>
                    <a:lnTo>
                      <a:pt x="0" y="85"/>
                    </a:lnTo>
                    <a:lnTo>
                      <a:pt x="2892" y="85"/>
                    </a:lnTo>
                  </a:path>
                </a:pathLst>
              </a:custGeom>
              <a:noFill/>
              <a:ln w="9525" cap="flat"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21" name="Google Shape;1321;p94"/>
              <p:cNvSpPr/>
              <p:nvPr/>
            </p:nvSpPr>
            <p:spPr>
              <a:xfrm>
                <a:off x="139" y="3140"/>
                <a:ext cx="241" cy="48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lt2"/>
                  </a:buClr>
                  <a:buSzPts val="980"/>
                  <a:buFont typeface="Noto Sans Symbols"/>
                  <a:buNone/>
                </a:pPr>
                <a:r>
                  <a:rPr lang="en-US" sz="1400" b="1">
                    <a:solidFill>
                      <a:schemeClr val="dk1"/>
                    </a:solidFill>
                    <a:latin typeface="Times New Roman"/>
                    <a:ea typeface="Times New Roman"/>
                    <a:cs typeface="Times New Roman"/>
                    <a:sym typeface="Times New Roman"/>
                  </a:rPr>
                  <a:t>Lower</a:t>
                </a:r>
                <a:br>
                  <a:rPr lang="en-US" sz="1400" b="1">
                    <a:solidFill>
                      <a:schemeClr val="dk1"/>
                    </a:solidFill>
                    <a:latin typeface="Times New Roman"/>
                    <a:ea typeface="Times New Roman"/>
                    <a:cs typeface="Times New Roman"/>
                    <a:sym typeface="Times New Roman"/>
                  </a:rPr>
                </a:br>
                <a:r>
                  <a:rPr lang="en-US" sz="1400" b="1">
                    <a:solidFill>
                      <a:schemeClr val="dk1"/>
                    </a:solidFill>
                    <a:latin typeface="Times New Roman"/>
                    <a:ea typeface="Times New Roman"/>
                    <a:cs typeface="Times New Roman"/>
                    <a:sym typeface="Times New Roman"/>
                  </a:rPr>
                  <a:t>Spec</a:t>
                </a:r>
                <a:br>
                  <a:rPr lang="en-US" sz="1400" b="1">
                    <a:solidFill>
                      <a:schemeClr val="dk1"/>
                    </a:solidFill>
                    <a:latin typeface="Times New Roman"/>
                    <a:ea typeface="Times New Roman"/>
                    <a:cs typeface="Times New Roman"/>
                    <a:sym typeface="Times New Roman"/>
                  </a:rPr>
                </a:br>
                <a:r>
                  <a:rPr lang="en-US" sz="1400" b="1">
                    <a:solidFill>
                      <a:schemeClr val="dk1"/>
                    </a:solidFill>
                    <a:latin typeface="Times New Roman"/>
                    <a:ea typeface="Times New Roman"/>
                    <a:cs typeface="Times New Roman"/>
                    <a:sym typeface="Times New Roman"/>
                  </a:rPr>
                  <a:t>Limit</a:t>
                </a:r>
                <a:endParaRPr/>
              </a:p>
            </p:txBody>
          </p:sp>
          <p:sp>
            <p:nvSpPr>
              <p:cNvPr id="1322" name="Google Shape;1322;p94"/>
              <p:cNvSpPr/>
              <p:nvPr/>
            </p:nvSpPr>
            <p:spPr>
              <a:xfrm>
                <a:off x="2699" y="3140"/>
                <a:ext cx="238" cy="4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980"/>
                  <a:buFont typeface="Noto Sans Symbols"/>
                  <a:buNone/>
                </a:pPr>
                <a:r>
                  <a:rPr lang="en-US" sz="1400" b="1">
                    <a:solidFill>
                      <a:schemeClr val="dk1"/>
                    </a:solidFill>
                    <a:latin typeface="Times New Roman"/>
                    <a:ea typeface="Times New Roman"/>
                    <a:cs typeface="Times New Roman"/>
                    <a:sym typeface="Times New Roman"/>
                  </a:rPr>
                  <a:t>Upper</a:t>
                </a:r>
                <a:br>
                  <a:rPr lang="en-US" sz="1400" b="1">
                    <a:solidFill>
                      <a:schemeClr val="dk1"/>
                    </a:solidFill>
                    <a:latin typeface="Times New Roman"/>
                    <a:ea typeface="Times New Roman"/>
                    <a:cs typeface="Times New Roman"/>
                    <a:sym typeface="Times New Roman"/>
                  </a:rPr>
                </a:br>
                <a:r>
                  <a:rPr lang="en-US" sz="1400" b="1">
                    <a:solidFill>
                      <a:schemeClr val="dk1"/>
                    </a:solidFill>
                    <a:latin typeface="Times New Roman"/>
                    <a:ea typeface="Times New Roman"/>
                    <a:cs typeface="Times New Roman"/>
                    <a:sym typeface="Times New Roman"/>
                  </a:rPr>
                  <a:t>Spec</a:t>
                </a:r>
                <a:br>
                  <a:rPr lang="en-US" sz="1400" b="1">
                    <a:solidFill>
                      <a:schemeClr val="dk1"/>
                    </a:solidFill>
                    <a:latin typeface="Times New Roman"/>
                    <a:ea typeface="Times New Roman"/>
                    <a:cs typeface="Times New Roman"/>
                    <a:sym typeface="Times New Roman"/>
                  </a:rPr>
                </a:br>
                <a:r>
                  <a:rPr lang="en-US" sz="1400" b="1">
                    <a:solidFill>
                      <a:schemeClr val="dk1"/>
                    </a:solidFill>
                    <a:latin typeface="Times New Roman"/>
                    <a:ea typeface="Times New Roman"/>
                    <a:cs typeface="Times New Roman"/>
                    <a:sym typeface="Times New Roman"/>
                  </a:rPr>
                  <a:t>Limit</a:t>
                </a:r>
                <a:endParaRPr/>
              </a:p>
            </p:txBody>
          </p:sp>
        </p:grpSp>
        <p:sp>
          <p:nvSpPr>
            <p:cNvPr id="1323" name="Google Shape;1323;p94"/>
            <p:cNvSpPr/>
            <p:nvPr/>
          </p:nvSpPr>
          <p:spPr>
            <a:xfrm>
              <a:off x="683" y="3648"/>
              <a:ext cx="1342" cy="20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980"/>
                <a:buFont typeface="Noto Sans Symbols"/>
                <a:buNone/>
              </a:pPr>
              <a:r>
                <a:rPr lang="en-US" sz="1400" b="1">
                  <a:solidFill>
                    <a:schemeClr val="dk1"/>
                  </a:solidFill>
                  <a:latin typeface="Times New Roman"/>
                  <a:ea typeface="Times New Roman"/>
                  <a:cs typeface="Times New Roman"/>
                  <a:sym typeface="Times New Roman"/>
                </a:rPr>
                <a:t>                       Measurements of Process Output</a:t>
              </a:r>
              <a:endParaRPr/>
            </a:p>
          </p:txBody>
        </p:sp>
        <p:sp>
          <p:nvSpPr>
            <p:cNvPr id="1324" name="Google Shape;1324;p94"/>
            <p:cNvSpPr/>
            <p:nvPr/>
          </p:nvSpPr>
          <p:spPr>
            <a:xfrm>
              <a:off x="775" y="2208"/>
              <a:ext cx="1004" cy="2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980"/>
                <a:buFont typeface="Noto Sans Symbols"/>
                <a:buNone/>
              </a:pPr>
              <a:r>
                <a:rPr lang="en-US" sz="1400" b="1">
                  <a:solidFill>
                    <a:schemeClr val="dk1"/>
                  </a:solidFill>
                  <a:latin typeface="Times New Roman"/>
                  <a:ea typeface="Times New Roman"/>
                  <a:cs typeface="Times New Roman"/>
                  <a:sym typeface="Times New Roman"/>
                </a:rPr>
                <a:t>                </a:t>
              </a:r>
              <a:endParaRPr/>
            </a:p>
          </p:txBody>
        </p:sp>
      </p:grpSp>
      <p:sp>
        <p:nvSpPr>
          <p:cNvPr id="56" name="Google Shape;196;p32">
            <a:extLst>
              <a:ext uri="{FF2B5EF4-FFF2-40B4-BE49-F238E27FC236}">
                <a16:creationId xmlns:a16="http://schemas.microsoft.com/office/drawing/2014/main" id="{580754E1-B21D-4337-9247-6E87E810305A}"/>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979"/>
        <p:cNvGrpSpPr/>
        <p:nvPr/>
      </p:nvGrpSpPr>
      <p:grpSpPr>
        <a:xfrm>
          <a:off x="0" y="0"/>
          <a:ext cx="0" cy="0"/>
          <a:chOff x="0" y="0"/>
          <a:chExt cx="0" cy="0"/>
        </a:xfrm>
      </p:grpSpPr>
      <p:sp>
        <p:nvSpPr>
          <p:cNvPr id="1982" name="Google Shape;1982;p130"/>
          <p:cNvSpPr txBox="1">
            <a:spLocks noGrp="1"/>
          </p:cNvSpPr>
          <p:nvPr>
            <p:ph type="title"/>
          </p:nvPr>
        </p:nvSpPr>
        <p:spPr>
          <a:xfrm>
            <a:off x="381000" y="308317"/>
            <a:ext cx="8229600" cy="685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00CC"/>
              </a:buClr>
              <a:buSzPts val="2800"/>
              <a:buFont typeface="Calibri"/>
              <a:buNone/>
            </a:pPr>
            <a:r>
              <a:rPr lang="en-US" sz="2800" b="1" dirty="0">
                <a:solidFill>
                  <a:srgbClr val="0000CC"/>
                </a:solidFill>
              </a:rPr>
              <a:t>Process Capability Index </a:t>
            </a:r>
            <a:r>
              <a:rPr lang="en-US" sz="2800" b="1" i="1" dirty="0">
                <a:solidFill>
                  <a:srgbClr val="0000CC"/>
                </a:solidFill>
              </a:rPr>
              <a:t>(</a:t>
            </a:r>
            <a:r>
              <a:rPr lang="en-US" sz="2800" b="1" i="1" dirty="0" err="1">
                <a:solidFill>
                  <a:srgbClr val="0000CC"/>
                </a:solidFill>
              </a:rPr>
              <a:t>Cpk</a:t>
            </a:r>
            <a:r>
              <a:rPr lang="en-US" sz="2800" b="1" dirty="0">
                <a:solidFill>
                  <a:srgbClr val="0000CC"/>
                </a:solidFill>
              </a:rPr>
              <a:t>) Calculation</a:t>
            </a:r>
            <a:endParaRPr b="1" dirty="0"/>
          </a:p>
        </p:txBody>
      </p:sp>
      <p:grpSp>
        <p:nvGrpSpPr>
          <p:cNvPr id="1983" name="Google Shape;1983;p130"/>
          <p:cNvGrpSpPr/>
          <p:nvPr/>
        </p:nvGrpSpPr>
        <p:grpSpPr>
          <a:xfrm>
            <a:off x="914400" y="2057400"/>
            <a:ext cx="7162800" cy="2354263"/>
            <a:chOff x="2202" y="2309"/>
            <a:chExt cx="2892" cy="1483"/>
          </a:xfrm>
        </p:grpSpPr>
        <p:sp>
          <p:nvSpPr>
            <p:cNvPr id="1984" name="Google Shape;1984;p130"/>
            <p:cNvSpPr/>
            <p:nvPr/>
          </p:nvSpPr>
          <p:spPr>
            <a:xfrm>
              <a:off x="2202" y="2309"/>
              <a:ext cx="2892" cy="123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540"/>
                <a:buFont typeface="Noto Sans Symbols"/>
                <a:buNone/>
              </a:pPr>
              <a:endParaRPr sz="2200" b="1">
                <a:solidFill>
                  <a:schemeClr val="dk1"/>
                </a:solidFill>
                <a:latin typeface="Times New Roman"/>
                <a:ea typeface="Times New Roman"/>
                <a:cs typeface="Times New Roman"/>
                <a:sym typeface="Times New Roman"/>
              </a:endParaRPr>
            </a:p>
          </p:txBody>
        </p:sp>
        <p:sp>
          <p:nvSpPr>
            <p:cNvPr id="1985" name="Google Shape;1985;p130"/>
            <p:cNvSpPr/>
            <p:nvPr/>
          </p:nvSpPr>
          <p:spPr>
            <a:xfrm>
              <a:off x="2202" y="3544"/>
              <a:ext cx="2892" cy="1"/>
            </a:xfrm>
            <a:custGeom>
              <a:avLst/>
              <a:gdLst/>
              <a:ahLst/>
              <a:cxnLst/>
              <a:rect l="l" t="t" r="r" b="b"/>
              <a:pathLst>
                <a:path w="2892" h="1" extrusionOk="0">
                  <a:moveTo>
                    <a:pt x="2892" y="0"/>
                  </a:moveTo>
                  <a:lnTo>
                    <a:pt x="0" y="0"/>
                  </a:lnTo>
                  <a:lnTo>
                    <a:pt x="2892" y="0"/>
                  </a:lnTo>
                </a:path>
              </a:pathLst>
            </a:custGeom>
            <a:noFill/>
            <a:ln w="9525" cap="flat"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cxnSp>
          <p:nvCxnSpPr>
            <p:cNvPr id="1986" name="Google Shape;1986;p130"/>
            <p:cNvCxnSpPr/>
            <p:nvPr/>
          </p:nvCxnSpPr>
          <p:spPr>
            <a:xfrm rot="10800000">
              <a:off x="2202"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87" name="Google Shape;1987;p130"/>
            <p:cNvCxnSpPr/>
            <p:nvPr/>
          </p:nvCxnSpPr>
          <p:spPr>
            <a:xfrm rot="10800000">
              <a:off x="2489"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88" name="Google Shape;1988;p130"/>
            <p:cNvCxnSpPr/>
            <p:nvPr/>
          </p:nvCxnSpPr>
          <p:spPr>
            <a:xfrm rot="10800000">
              <a:off x="2783"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89" name="Google Shape;1989;p130"/>
            <p:cNvCxnSpPr/>
            <p:nvPr/>
          </p:nvCxnSpPr>
          <p:spPr>
            <a:xfrm rot="10800000">
              <a:off x="3070"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90" name="Google Shape;1990;p130"/>
            <p:cNvCxnSpPr/>
            <p:nvPr/>
          </p:nvCxnSpPr>
          <p:spPr>
            <a:xfrm rot="10800000">
              <a:off x="3358"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91" name="Google Shape;1991;p130"/>
            <p:cNvCxnSpPr/>
            <p:nvPr/>
          </p:nvCxnSpPr>
          <p:spPr>
            <a:xfrm rot="10800000">
              <a:off x="3651"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92" name="Google Shape;1992;p130"/>
            <p:cNvCxnSpPr/>
            <p:nvPr/>
          </p:nvCxnSpPr>
          <p:spPr>
            <a:xfrm rot="10800000">
              <a:off x="3938"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93" name="Google Shape;1993;p130"/>
            <p:cNvCxnSpPr/>
            <p:nvPr/>
          </p:nvCxnSpPr>
          <p:spPr>
            <a:xfrm rot="10800000">
              <a:off x="4226"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94" name="Google Shape;1994;p130"/>
            <p:cNvCxnSpPr/>
            <p:nvPr/>
          </p:nvCxnSpPr>
          <p:spPr>
            <a:xfrm rot="10800000">
              <a:off x="4513"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95" name="Google Shape;1995;p130"/>
            <p:cNvCxnSpPr/>
            <p:nvPr/>
          </p:nvCxnSpPr>
          <p:spPr>
            <a:xfrm rot="10800000">
              <a:off x="4807"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96" name="Google Shape;1996;p130"/>
            <p:cNvCxnSpPr/>
            <p:nvPr/>
          </p:nvCxnSpPr>
          <p:spPr>
            <a:xfrm rot="10800000">
              <a:off x="5094" y="3544"/>
              <a:ext cx="0" cy="11"/>
            </a:xfrm>
            <a:prstGeom prst="straightConnector1">
              <a:avLst/>
            </a:prstGeom>
            <a:noFill/>
            <a:ln w="9525" cap="flat" cmpd="sng">
              <a:solidFill>
                <a:srgbClr val="000000"/>
              </a:solidFill>
              <a:prstDash val="solid"/>
              <a:round/>
              <a:headEnd type="none" w="med" len="med"/>
              <a:tailEnd type="none" w="med" len="med"/>
            </a:ln>
          </p:spPr>
        </p:cxnSp>
        <p:cxnSp>
          <p:nvCxnSpPr>
            <p:cNvPr id="1997" name="Google Shape;1997;p130"/>
            <p:cNvCxnSpPr/>
            <p:nvPr/>
          </p:nvCxnSpPr>
          <p:spPr>
            <a:xfrm>
              <a:off x="2202"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1998" name="Google Shape;1998;p130"/>
            <p:cNvCxnSpPr/>
            <p:nvPr/>
          </p:nvCxnSpPr>
          <p:spPr>
            <a:xfrm>
              <a:off x="2298" y="3544"/>
              <a:ext cx="95" cy="0"/>
            </a:xfrm>
            <a:prstGeom prst="straightConnector1">
              <a:avLst/>
            </a:prstGeom>
            <a:noFill/>
            <a:ln w="9525" cap="flat" cmpd="sng">
              <a:solidFill>
                <a:srgbClr val="000080"/>
              </a:solidFill>
              <a:prstDash val="solid"/>
              <a:round/>
              <a:headEnd type="none" w="med" len="med"/>
              <a:tailEnd type="none" w="med" len="med"/>
            </a:ln>
          </p:spPr>
        </p:cxnSp>
        <p:cxnSp>
          <p:nvCxnSpPr>
            <p:cNvPr id="1999" name="Google Shape;1999;p130"/>
            <p:cNvCxnSpPr/>
            <p:nvPr/>
          </p:nvCxnSpPr>
          <p:spPr>
            <a:xfrm>
              <a:off x="2393"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2000" name="Google Shape;2000;p130"/>
            <p:cNvCxnSpPr/>
            <p:nvPr/>
          </p:nvCxnSpPr>
          <p:spPr>
            <a:xfrm>
              <a:off x="2489"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2001" name="Google Shape;2001;p130"/>
            <p:cNvCxnSpPr/>
            <p:nvPr/>
          </p:nvCxnSpPr>
          <p:spPr>
            <a:xfrm rot="10800000" flipH="1">
              <a:off x="2585" y="3541"/>
              <a:ext cx="102" cy="3"/>
            </a:xfrm>
            <a:prstGeom prst="straightConnector1">
              <a:avLst/>
            </a:prstGeom>
            <a:noFill/>
            <a:ln w="9525" cap="flat" cmpd="sng">
              <a:solidFill>
                <a:srgbClr val="000080"/>
              </a:solidFill>
              <a:prstDash val="solid"/>
              <a:round/>
              <a:headEnd type="none" w="med" len="med"/>
              <a:tailEnd type="none" w="med" len="med"/>
            </a:ln>
          </p:spPr>
        </p:cxnSp>
        <p:sp>
          <p:nvSpPr>
            <p:cNvPr id="2002" name="Google Shape;2002;p130"/>
            <p:cNvSpPr/>
            <p:nvPr/>
          </p:nvSpPr>
          <p:spPr>
            <a:xfrm>
              <a:off x="2687" y="3530"/>
              <a:ext cx="96" cy="11"/>
            </a:xfrm>
            <a:custGeom>
              <a:avLst/>
              <a:gdLst/>
              <a:ahLst/>
              <a:cxnLst/>
              <a:rect l="l" t="t" r="r" b="b"/>
              <a:pathLst>
                <a:path w="96" h="18" extrusionOk="0">
                  <a:moveTo>
                    <a:pt x="0" y="18"/>
                  </a:moveTo>
                  <a:lnTo>
                    <a:pt x="48" y="1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03" name="Google Shape;2003;p130"/>
            <p:cNvSpPr/>
            <p:nvPr/>
          </p:nvSpPr>
          <p:spPr>
            <a:xfrm>
              <a:off x="2783" y="3509"/>
              <a:ext cx="96" cy="21"/>
            </a:xfrm>
            <a:custGeom>
              <a:avLst/>
              <a:gdLst/>
              <a:ahLst/>
              <a:cxnLst/>
              <a:rect l="l" t="t" r="r" b="b"/>
              <a:pathLst>
                <a:path w="96" h="36" extrusionOk="0">
                  <a:moveTo>
                    <a:pt x="0" y="36"/>
                  </a:moveTo>
                  <a:lnTo>
                    <a:pt x="48" y="24"/>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04" name="Google Shape;2004;p130"/>
            <p:cNvSpPr/>
            <p:nvPr/>
          </p:nvSpPr>
          <p:spPr>
            <a:xfrm>
              <a:off x="2879" y="3468"/>
              <a:ext cx="95" cy="41"/>
            </a:xfrm>
            <a:custGeom>
              <a:avLst/>
              <a:gdLst/>
              <a:ahLst/>
              <a:cxnLst/>
              <a:rect l="l" t="t" r="r" b="b"/>
              <a:pathLst>
                <a:path w="95" h="71" extrusionOk="0">
                  <a:moveTo>
                    <a:pt x="0" y="71"/>
                  </a:moveTo>
                  <a:lnTo>
                    <a:pt x="47" y="41"/>
                  </a:lnTo>
                  <a:lnTo>
                    <a:pt x="71" y="24"/>
                  </a:lnTo>
                  <a:lnTo>
                    <a:pt x="95"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05" name="Google Shape;2005;p130"/>
            <p:cNvSpPr/>
            <p:nvPr/>
          </p:nvSpPr>
          <p:spPr>
            <a:xfrm>
              <a:off x="2974" y="3384"/>
              <a:ext cx="96" cy="84"/>
            </a:xfrm>
            <a:custGeom>
              <a:avLst/>
              <a:gdLst/>
              <a:ahLst/>
              <a:cxnLst/>
              <a:rect l="l" t="t" r="r" b="b"/>
              <a:pathLst>
                <a:path w="96" h="144" extrusionOk="0">
                  <a:moveTo>
                    <a:pt x="0" y="144"/>
                  </a:moveTo>
                  <a:lnTo>
                    <a:pt x="24" y="114"/>
                  </a:lnTo>
                  <a:lnTo>
                    <a:pt x="48" y="84"/>
                  </a:lnTo>
                  <a:lnTo>
                    <a:pt x="72" y="4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06" name="Google Shape;2006;p130"/>
            <p:cNvSpPr/>
            <p:nvPr/>
          </p:nvSpPr>
          <p:spPr>
            <a:xfrm>
              <a:off x="3070" y="3251"/>
              <a:ext cx="96" cy="133"/>
            </a:xfrm>
            <a:custGeom>
              <a:avLst/>
              <a:gdLst/>
              <a:ahLst/>
              <a:cxnLst/>
              <a:rect l="l" t="t" r="r" b="b"/>
              <a:pathLst>
                <a:path w="96" h="227" extrusionOk="0">
                  <a:moveTo>
                    <a:pt x="0" y="227"/>
                  </a:moveTo>
                  <a:lnTo>
                    <a:pt x="24" y="179"/>
                  </a:lnTo>
                  <a:lnTo>
                    <a:pt x="48" y="125"/>
                  </a:lnTo>
                  <a:lnTo>
                    <a:pt x="72" y="65"/>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07" name="Google Shape;2007;p130"/>
            <p:cNvSpPr/>
            <p:nvPr/>
          </p:nvSpPr>
          <p:spPr>
            <a:xfrm>
              <a:off x="3166" y="3062"/>
              <a:ext cx="96" cy="189"/>
            </a:xfrm>
            <a:custGeom>
              <a:avLst/>
              <a:gdLst/>
              <a:ahLst/>
              <a:cxnLst/>
              <a:rect l="l" t="t" r="r" b="b"/>
              <a:pathLst>
                <a:path w="96" h="324" extrusionOk="0">
                  <a:moveTo>
                    <a:pt x="0" y="324"/>
                  </a:moveTo>
                  <a:lnTo>
                    <a:pt x="24" y="252"/>
                  </a:lnTo>
                  <a:lnTo>
                    <a:pt x="48" y="174"/>
                  </a:lnTo>
                  <a:lnTo>
                    <a:pt x="72" y="90"/>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08" name="Google Shape;2008;p130"/>
            <p:cNvSpPr/>
            <p:nvPr/>
          </p:nvSpPr>
          <p:spPr>
            <a:xfrm>
              <a:off x="3262" y="2832"/>
              <a:ext cx="96" cy="230"/>
            </a:xfrm>
            <a:custGeom>
              <a:avLst/>
              <a:gdLst/>
              <a:ahLst/>
              <a:cxnLst/>
              <a:rect l="l" t="t" r="r" b="b"/>
              <a:pathLst>
                <a:path w="96" h="395" extrusionOk="0">
                  <a:moveTo>
                    <a:pt x="0" y="395"/>
                  </a:moveTo>
                  <a:lnTo>
                    <a:pt x="24" y="300"/>
                  </a:lnTo>
                  <a:lnTo>
                    <a:pt x="48" y="204"/>
                  </a:lnTo>
                  <a:lnTo>
                    <a:pt x="72" y="102"/>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09" name="Google Shape;2009;p130"/>
            <p:cNvSpPr/>
            <p:nvPr/>
          </p:nvSpPr>
          <p:spPr>
            <a:xfrm>
              <a:off x="3358" y="2605"/>
              <a:ext cx="95" cy="227"/>
            </a:xfrm>
            <a:custGeom>
              <a:avLst/>
              <a:gdLst/>
              <a:ahLst/>
              <a:cxnLst/>
              <a:rect l="l" t="t" r="r" b="b"/>
              <a:pathLst>
                <a:path w="95" h="389" extrusionOk="0">
                  <a:moveTo>
                    <a:pt x="0" y="389"/>
                  </a:moveTo>
                  <a:lnTo>
                    <a:pt x="24" y="288"/>
                  </a:lnTo>
                  <a:lnTo>
                    <a:pt x="47" y="186"/>
                  </a:lnTo>
                  <a:lnTo>
                    <a:pt x="71" y="90"/>
                  </a:lnTo>
                  <a:lnTo>
                    <a:pt x="95"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10" name="Google Shape;2010;p130"/>
            <p:cNvSpPr/>
            <p:nvPr/>
          </p:nvSpPr>
          <p:spPr>
            <a:xfrm>
              <a:off x="3453" y="2434"/>
              <a:ext cx="96" cy="171"/>
            </a:xfrm>
            <a:custGeom>
              <a:avLst/>
              <a:gdLst/>
              <a:ahLst/>
              <a:cxnLst/>
              <a:rect l="l" t="t" r="r" b="b"/>
              <a:pathLst>
                <a:path w="96" h="293" extrusionOk="0">
                  <a:moveTo>
                    <a:pt x="0" y="293"/>
                  </a:moveTo>
                  <a:lnTo>
                    <a:pt x="24" y="210"/>
                  </a:lnTo>
                  <a:lnTo>
                    <a:pt x="48" y="132"/>
                  </a:lnTo>
                  <a:lnTo>
                    <a:pt x="72" y="60"/>
                  </a:lnTo>
                  <a:lnTo>
                    <a:pt x="96"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11" name="Google Shape;2011;p130"/>
            <p:cNvSpPr/>
            <p:nvPr/>
          </p:nvSpPr>
          <p:spPr>
            <a:xfrm>
              <a:off x="3549" y="2371"/>
              <a:ext cx="102" cy="63"/>
            </a:xfrm>
            <a:custGeom>
              <a:avLst/>
              <a:gdLst/>
              <a:ahLst/>
              <a:cxnLst/>
              <a:rect l="l" t="t" r="r" b="b"/>
              <a:pathLst>
                <a:path w="102" h="108" extrusionOk="0">
                  <a:moveTo>
                    <a:pt x="0" y="108"/>
                  </a:moveTo>
                  <a:lnTo>
                    <a:pt x="24" y="66"/>
                  </a:lnTo>
                  <a:lnTo>
                    <a:pt x="48" y="30"/>
                  </a:lnTo>
                  <a:lnTo>
                    <a:pt x="78" y="6"/>
                  </a:lnTo>
                  <a:lnTo>
                    <a:pt x="102" y="0"/>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12" name="Google Shape;2012;p130"/>
            <p:cNvSpPr/>
            <p:nvPr/>
          </p:nvSpPr>
          <p:spPr>
            <a:xfrm>
              <a:off x="3651" y="2371"/>
              <a:ext cx="96" cy="63"/>
            </a:xfrm>
            <a:custGeom>
              <a:avLst/>
              <a:gdLst/>
              <a:ahLst/>
              <a:cxnLst/>
              <a:rect l="l" t="t" r="r" b="b"/>
              <a:pathLst>
                <a:path w="96" h="108" extrusionOk="0">
                  <a:moveTo>
                    <a:pt x="0" y="0"/>
                  </a:moveTo>
                  <a:lnTo>
                    <a:pt x="24" y="6"/>
                  </a:lnTo>
                  <a:lnTo>
                    <a:pt x="48" y="30"/>
                  </a:lnTo>
                  <a:lnTo>
                    <a:pt x="72" y="66"/>
                  </a:lnTo>
                  <a:lnTo>
                    <a:pt x="96" y="108"/>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13" name="Google Shape;2013;p130"/>
            <p:cNvSpPr/>
            <p:nvPr/>
          </p:nvSpPr>
          <p:spPr>
            <a:xfrm>
              <a:off x="3747" y="2434"/>
              <a:ext cx="96" cy="171"/>
            </a:xfrm>
            <a:custGeom>
              <a:avLst/>
              <a:gdLst/>
              <a:ahLst/>
              <a:cxnLst/>
              <a:rect l="l" t="t" r="r" b="b"/>
              <a:pathLst>
                <a:path w="96" h="293" extrusionOk="0">
                  <a:moveTo>
                    <a:pt x="0" y="0"/>
                  </a:moveTo>
                  <a:lnTo>
                    <a:pt x="24" y="60"/>
                  </a:lnTo>
                  <a:lnTo>
                    <a:pt x="48" y="132"/>
                  </a:lnTo>
                  <a:lnTo>
                    <a:pt x="72" y="210"/>
                  </a:lnTo>
                  <a:lnTo>
                    <a:pt x="96" y="293"/>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14" name="Google Shape;2014;p130"/>
            <p:cNvSpPr/>
            <p:nvPr/>
          </p:nvSpPr>
          <p:spPr>
            <a:xfrm>
              <a:off x="3843" y="2605"/>
              <a:ext cx="95" cy="227"/>
            </a:xfrm>
            <a:custGeom>
              <a:avLst/>
              <a:gdLst/>
              <a:ahLst/>
              <a:cxnLst/>
              <a:rect l="l" t="t" r="r" b="b"/>
              <a:pathLst>
                <a:path w="95" h="389" extrusionOk="0">
                  <a:moveTo>
                    <a:pt x="0" y="0"/>
                  </a:moveTo>
                  <a:lnTo>
                    <a:pt x="24" y="90"/>
                  </a:lnTo>
                  <a:lnTo>
                    <a:pt x="48" y="186"/>
                  </a:lnTo>
                  <a:lnTo>
                    <a:pt x="71" y="288"/>
                  </a:lnTo>
                  <a:lnTo>
                    <a:pt x="95" y="389"/>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15" name="Google Shape;2015;p130"/>
            <p:cNvSpPr/>
            <p:nvPr/>
          </p:nvSpPr>
          <p:spPr>
            <a:xfrm>
              <a:off x="3938" y="2832"/>
              <a:ext cx="96" cy="230"/>
            </a:xfrm>
            <a:custGeom>
              <a:avLst/>
              <a:gdLst/>
              <a:ahLst/>
              <a:cxnLst/>
              <a:rect l="l" t="t" r="r" b="b"/>
              <a:pathLst>
                <a:path w="96" h="395" extrusionOk="0">
                  <a:moveTo>
                    <a:pt x="0" y="0"/>
                  </a:moveTo>
                  <a:lnTo>
                    <a:pt x="24" y="102"/>
                  </a:lnTo>
                  <a:lnTo>
                    <a:pt x="48" y="204"/>
                  </a:lnTo>
                  <a:lnTo>
                    <a:pt x="72" y="300"/>
                  </a:lnTo>
                  <a:lnTo>
                    <a:pt x="96" y="395"/>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16" name="Google Shape;2016;p130"/>
            <p:cNvSpPr/>
            <p:nvPr/>
          </p:nvSpPr>
          <p:spPr>
            <a:xfrm>
              <a:off x="4034" y="3062"/>
              <a:ext cx="96" cy="189"/>
            </a:xfrm>
            <a:custGeom>
              <a:avLst/>
              <a:gdLst/>
              <a:ahLst/>
              <a:cxnLst/>
              <a:rect l="l" t="t" r="r" b="b"/>
              <a:pathLst>
                <a:path w="96" h="324" extrusionOk="0">
                  <a:moveTo>
                    <a:pt x="0" y="0"/>
                  </a:moveTo>
                  <a:lnTo>
                    <a:pt x="24" y="90"/>
                  </a:lnTo>
                  <a:lnTo>
                    <a:pt x="48" y="174"/>
                  </a:lnTo>
                  <a:lnTo>
                    <a:pt x="72" y="252"/>
                  </a:lnTo>
                  <a:lnTo>
                    <a:pt x="96" y="324"/>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17" name="Google Shape;2017;p130"/>
            <p:cNvSpPr/>
            <p:nvPr/>
          </p:nvSpPr>
          <p:spPr>
            <a:xfrm>
              <a:off x="4130" y="3251"/>
              <a:ext cx="96" cy="133"/>
            </a:xfrm>
            <a:custGeom>
              <a:avLst/>
              <a:gdLst/>
              <a:ahLst/>
              <a:cxnLst/>
              <a:rect l="l" t="t" r="r" b="b"/>
              <a:pathLst>
                <a:path w="96" h="227" extrusionOk="0">
                  <a:moveTo>
                    <a:pt x="0" y="0"/>
                  </a:moveTo>
                  <a:lnTo>
                    <a:pt x="24" y="65"/>
                  </a:lnTo>
                  <a:lnTo>
                    <a:pt x="48" y="125"/>
                  </a:lnTo>
                  <a:lnTo>
                    <a:pt x="72" y="179"/>
                  </a:lnTo>
                  <a:lnTo>
                    <a:pt x="96" y="227"/>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18" name="Google Shape;2018;p130"/>
            <p:cNvSpPr/>
            <p:nvPr/>
          </p:nvSpPr>
          <p:spPr>
            <a:xfrm>
              <a:off x="4226" y="3384"/>
              <a:ext cx="96" cy="84"/>
            </a:xfrm>
            <a:custGeom>
              <a:avLst/>
              <a:gdLst/>
              <a:ahLst/>
              <a:cxnLst/>
              <a:rect l="l" t="t" r="r" b="b"/>
              <a:pathLst>
                <a:path w="96" h="144" extrusionOk="0">
                  <a:moveTo>
                    <a:pt x="0" y="0"/>
                  </a:moveTo>
                  <a:lnTo>
                    <a:pt x="24" y="42"/>
                  </a:lnTo>
                  <a:lnTo>
                    <a:pt x="48" y="84"/>
                  </a:lnTo>
                  <a:lnTo>
                    <a:pt x="72" y="114"/>
                  </a:lnTo>
                  <a:lnTo>
                    <a:pt x="96" y="144"/>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19" name="Google Shape;2019;p130"/>
            <p:cNvSpPr/>
            <p:nvPr/>
          </p:nvSpPr>
          <p:spPr>
            <a:xfrm>
              <a:off x="4322" y="3468"/>
              <a:ext cx="96" cy="41"/>
            </a:xfrm>
            <a:custGeom>
              <a:avLst/>
              <a:gdLst/>
              <a:ahLst/>
              <a:cxnLst/>
              <a:rect l="l" t="t" r="r" b="b"/>
              <a:pathLst>
                <a:path w="96" h="71" extrusionOk="0">
                  <a:moveTo>
                    <a:pt x="0" y="0"/>
                  </a:moveTo>
                  <a:lnTo>
                    <a:pt x="24" y="24"/>
                  </a:lnTo>
                  <a:lnTo>
                    <a:pt x="48" y="41"/>
                  </a:lnTo>
                  <a:lnTo>
                    <a:pt x="96" y="71"/>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20" name="Google Shape;2020;p130"/>
            <p:cNvSpPr/>
            <p:nvPr/>
          </p:nvSpPr>
          <p:spPr>
            <a:xfrm>
              <a:off x="4418" y="3509"/>
              <a:ext cx="95" cy="21"/>
            </a:xfrm>
            <a:custGeom>
              <a:avLst/>
              <a:gdLst/>
              <a:ahLst/>
              <a:cxnLst/>
              <a:rect l="l" t="t" r="r" b="b"/>
              <a:pathLst>
                <a:path w="95" h="36" extrusionOk="0">
                  <a:moveTo>
                    <a:pt x="0" y="0"/>
                  </a:moveTo>
                  <a:lnTo>
                    <a:pt x="47" y="24"/>
                  </a:lnTo>
                  <a:lnTo>
                    <a:pt x="95" y="36"/>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21" name="Google Shape;2021;p130"/>
            <p:cNvSpPr/>
            <p:nvPr/>
          </p:nvSpPr>
          <p:spPr>
            <a:xfrm>
              <a:off x="4513" y="3530"/>
              <a:ext cx="102" cy="11"/>
            </a:xfrm>
            <a:custGeom>
              <a:avLst/>
              <a:gdLst/>
              <a:ahLst/>
              <a:cxnLst/>
              <a:rect l="l" t="t" r="r" b="b"/>
              <a:pathLst>
                <a:path w="102" h="18" extrusionOk="0">
                  <a:moveTo>
                    <a:pt x="0" y="0"/>
                  </a:moveTo>
                  <a:lnTo>
                    <a:pt x="48" y="12"/>
                  </a:lnTo>
                  <a:lnTo>
                    <a:pt x="102" y="18"/>
                  </a:lnTo>
                </a:path>
              </a:pathLst>
            </a:custGeom>
            <a:noFill/>
            <a:ln w="9525" cap="flat" cmpd="sng">
              <a:solidFill>
                <a:srgbClr val="00008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cxnSp>
          <p:nvCxnSpPr>
            <p:cNvPr id="2022" name="Google Shape;2022;p130"/>
            <p:cNvCxnSpPr/>
            <p:nvPr/>
          </p:nvCxnSpPr>
          <p:spPr>
            <a:xfrm>
              <a:off x="4615" y="3541"/>
              <a:ext cx="96" cy="3"/>
            </a:xfrm>
            <a:prstGeom prst="straightConnector1">
              <a:avLst/>
            </a:prstGeom>
            <a:noFill/>
            <a:ln w="9525" cap="flat" cmpd="sng">
              <a:solidFill>
                <a:srgbClr val="000080"/>
              </a:solidFill>
              <a:prstDash val="solid"/>
              <a:round/>
              <a:headEnd type="none" w="med" len="med"/>
              <a:tailEnd type="none" w="med" len="med"/>
            </a:ln>
          </p:spPr>
        </p:cxnSp>
        <p:cxnSp>
          <p:nvCxnSpPr>
            <p:cNvPr id="2023" name="Google Shape;2023;p130"/>
            <p:cNvCxnSpPr/>
            <p:nvPr/>
          </p:nvCxnSpPr>
          <p:spPr>
            <a:xfrm>
              <a:off x="4711"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2024" name="Google Shape;2024;p130"/>
            <p:cNvCxnSpPr/>
            <p:nvPr/>
          </p:nvCxnSpPr>
          <p:spPr>
            <a:xfrm>
              <a:off x="4807" y="3544"/>
              <a:ext cx="96" cy="0"/>
            </a:xfrm>
            <a:prstGeom prst="straightConnector1">
              <a:avLst/>
            </a:prstGeom>
            <a:noFill/>
            <a:ln w="9525" cap="flat" cmpd="sng">
              <a:solidFill>
                <a:srgbClr val="000080"/>
              </a:solidFill>
              <a:prstDash val="solid"/>
              <a:round/>
              <a:headEnd type="none" w="med" len="med"/>
              <a:tailEnd type="none" w="med" len="med"/>
            </a:ln>
          </p:spPr>
        </p:cxnSp>
        <p:cxnSp>
          <p:nvCxnSpPr>
            <p:cNvPr id="2025" name="Google Shape;2025;p130"/>
            <p:cNvCxnSpPr/>
            <p:nvPr/>
          </p:nvCxnSpPr>
          <p:spPr>
            <a:xfrm>
              <a:off x="4903" y="3544"/>
              <a:ext cx="95" cy="0"/>
            </a:xfrm>
            <a:prstGeom prst="straightConnector1">
              <a:avLst/>
            </a:prstGeom>
            <a:noFill/>
            <a:ln w="9525" cap="flat" cmpd="sng">
              <a:solidFill>
                <a:srgbClr val="000080"/>
              </a:solidFill>
              <a:prstDash val="solid"/>
              <a:round/>
              <a:headEnd type="none" w="med" len="med"/>
              <a:tailEnd type="none" w="med" len="med"/>
            </a:ln>
          </p:spPr>
        </p:cxnSp>
        <p:cxnSp>
          <p:nvCxnSpPr>
            <p:cNvPr id="2026" name="Google Shape;2026;p130"/>
            <p:cNvCxnSpPr/>
            <p:nvPr/>
          </p:nvCxnSpPr>
          <p:spPr>
            <a:xfrm>
              <a:off x="4998" y="3544"/>
              <a:ext cx="96" cy="0"/>
            </a:xfrm>
            <a:prstGeom prst="straightConnector1">
              <a:avLst/>
            </a:prstGeom>
            <a:noFill/>
            <a:ln w="9525" cap="flat" cmpd="sng">
              <a:solidFill>
                <a:srgbClr val="000080"/>
              </a:solidFill>
              <a:prstDash val="solid"/>
              <a:round/>
              <a:headEnd type="none" w="med" len="med"/>
              <a:tailEnd type="none" w="med" len="med"/>
            </a:ln>
          </p:spPr>
        </p:cxnSp>
        <p:sp>
          <p:nvSpPr>
            <p:cNvPr id="2027" name="Google Shape;2027;p130"/>
            <p:cNvSpPr/>
            <p:nvPr/>
          </p:nvSpPr>
          <p:spPr>
            <a:xfrm>
              <a:off x="3589" y="3600"/>
              <a:ext cx="116" cy="19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2"/>
                </a:buClr>
                <a:buSzPts val="980"/>
                <a:buFont typeface="Noto Sans Symbols"/>
                <a:buNone/>
              </a:pPr>
              <a:endParaRPr sz="1400" b="1">
                <a:solidFill>
                  <a:schemeClr val="dk1"/>
                </a:solidFill>
                <a:latin typeface="Times New Roman"/>
                <a:ea typeface="Times New Roman"/>
                <a:cs typeface="Times New Roman"/>
                <a:sym typeface="Times New Roman"/>
              </a:endParaRPr>
            </a:p>
          </p:txBody>
        </p:sp>
      </p:grpSp>
      <p:cxnSp>
        <p:nvCxnSpPr>
          <p:cNvPr id="2028" name="Google Shape;2028;p130"/>
          <p:cNvCxnSpPr/>
          <p:nvPr/>
        </p:nvCxnSpPr>
        <p:spPr>
          <a:xfrm>
            <a:off x="4495800" y="1981200"/>
            <a:ext cx="0" cy="2286000"/>
          </a:xfrm>
          <a:prstGeom prst="straightConnector1">
            <a:avLst/>
          </a:prstGeom>
          <a:noFill/>
          <a:ln w="9525" cap="flat" cmpd="sng">
            <a:solidFill>
              <a:schemeClr val="dk1"/>
            </a:solidFill>
            <a:prstDash val="solid"/>
            <a:round/>
            <a:headEnd type="none" w="med" len="med"/>
            <a:tailEnd type="none" w="med" len="med"/>
          </a:ln>
        </p:spPr>
      </p:cxnSp>
      <p:sp>
        <p:nvSpPr>
          <p:cNvPr id="2029" name="Google Shape;2029;p130"/>
          <p:cNvSpPr txBox="1"/>
          <p:nvPr/>
        </p:nvSpPr>
        <p:spPr>
          <a:xfrm>
            <a:off x="4114800" y="1600200"/>
            <a:ext cx="730250" cy="3667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260"/>
              <a:buFont typeface="Noto Sans Symbols"/>
              <a:buNone/>
            </a:pPr>
            <a:r>
              <a:rPr lang="en-US" sz="1800" b="1" i="1">
                <a:solidFill>
                  <a:schemeClr val="dk1"/>
                </a:solidFill>
                <a:latin typeface="Times New Roman"/>
                <a:ea typeface="Times New Roman"/>
                <a:cs typeface="Times New Roman"/>
                <a:sym typeface="Times New Roman"/>
              </a:rPr>
              <a:t>X-bar</a:t>
            </a:r>
            <a:endParaRPr/>
          </a:p>
        </p:txBody>
      </p:sp>
      <p:cxnSp>
        <p:nvCxnSpPr>
          <p:cNvPr id="2030" name="Google Shape;2030;p130"/>
          <p:cNvCxnSpPr/>
          <p:nvPr/>
        </p:nvCxnSpPr>
        <p:spPr>
          <a:xfrm>
            <a:off x="1295400" y="1981200"/>
            <a:ext cx="0" cy="2362200"/>
          </a:xfrm>
          <a:prstGeom prst="straightConnector1">
            <a:avLst/>
          </a:prstGeom>
          <a:noFill/>
          <a:ln w="28575" cap="flat" cmpd="sng">
            <a:solidFill>
              <a:schemeClr val="dk1"/>
            </a:solidFill>
            <a:prstDash val="solid"/>
            <a:round/>
            <a:headEnd type="none" w="med" len="med"/>
            <a:tailEnd type="none" w="med" len="med"/>
          </a:ln>
        </p:spPr>
      </p:cxnSp>
      <p:cxnSp>
        <p:nvCxnSpPr>
          <p:cNvPr id="2031" name="Google Shape;2031;p130"/>
          <p:cNvCxnSpPr/>
          <p:nvPr/>
        </p:nvCxnSpPr>
        <p:spPr>
          <a:xfrm>
            <a:off x="7696200" y="1981200"/>
            <a:ext cx="0" cy="2362200"/>
          </a:xfrm>
          <a:prstGeom prst="straightConnector1">
            <a:avLst/>
          </a:prstGeom>
          <a:noFill/>
          <a:ln w="28575" cap="flat" cmpd="sng">
            <a:solidFill>
              <a:schemeClr val="dk1"/>
            </a:solidFill>
            <a:prstDash val="solid"/>
            <a:round/>
            <a:headEnd type="none" w="med" len="med"/>
            <a:tailEnd type="none" w="med" len="med"/>
          </a:ln>
        </p:spPr>
      </p:cxnSp>
      <p:sp>
        <p:nvSpPr>
          <p:cNvPr id="2032" name="Google Shape;2032;p130"/>
          <p:cNvSpPr txBox="1"/>
          <p:nvPr/>
        </p:nvSpPr>
        <p:spPr>
          <a:xfrm>
            <a:off x="990600" y="4267200"/>
            <a:ext cx="615950" cy="3667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260"/>
              <a:buFont typeface="Noto Sans Symbols"/>
              <a:buNone/>
            </a:pPr>
            <a:r>
              <a:rPr lang="en-US" sz="1800" b="1">
                <a:solidFill>
                  <a:schemeClr val="dk1"/>
                </a:solidFill>
                <a:latin typeface="Times New Roman"/>
                <a:ea typeface="Times New Roman"/>
                <a:cs typeface="Times New Roman"/>
                <a:sym typeface="Times New Roman"/>
              </a:rPr>
              <a:t>LSL</a:t>
            </a:r>
            <a:endParaRPr/>
          </a:p>
        </p:txBody>
      </p:sp>
      <p:sp>
        <p:nvSpPr>
          <p:cNvPr id="2033" name="Google Shape;2033;p130"/>
          <p:cNvSpPr txBox="1"/>
          <p:nvPr/>
        </p:nvSpPr>
        <p:spPr>
          <a:xfrm>
            <a:off x="7391400" y="4267200"/>
            <a:ext cx="628650" cy="3667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260"/>
              <a:buFont typeface="Noto Sans Symbols"/>
              <a:buNone/>
            </a:pPr>
            <a:r>
              <a:rPr lang="en-US" sz="1800" b="1">
                <a:solidFill>
                  <a:schemeClr val="dk1"/>
                </a:solidFill>
                <a:latin typeface="Times New Roman"/>
                <a:ea typeface="Times New Roman"/>
                <a:cs typeface="Times New Roman"/>
                <a:sym typeface="Times New Roman"/>
              </a:rPr>
              <a:t>USL</a:t>
            </a:r>
            <a:endParaRPr/>
          </a:p>
        </p:txBody>
      </p:sp>
      <p:sp>
        <p:nvSpPr>
          <p:cNvPr id="2034" name="Google Shape;2034;p130"/>
          <p:cNvSpPr txBox="1"/>
          <p:nvPr/>
        </p:nvSpPr>
        <p:spPr>
          <a:xfrm>
            <a:off x="4419600" y="4572000"/>
            <a:ext cx="3313113"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400"/>
              <a:buFont typeface="Noto Sans Symbols"/>
              <a:buNone/>
            </a:pPr>
            <a:r>
              <a:rPr lang="en-US" sz="2000" b="1">
                <a:solidFill>
                  <a:schemeClr val="dk1"/>
                </a:solidFill>
                <a:latin typeface="Times New Roman"/>
                <a:ea typeface="Times New Roman"/>
                <a:cs typeface="Times New Roman"/>
                <a:sym typeface="Times New Roman"/>
              </a:rPr>
              <a:t>------------------</a:t>
            </a:r>
            <a:r>
              <a:rPr lang="en-US" sz="2000" b="1">
                <a:solidFill>
                  <a:srgbClr val="006600"/>
                </a:solidFill>
                <a:latin typeface="Times New Roman"/>
                <a:ea typeface="Times New Roman"/>
                <a:cs typeface="Times New Roman"/>
                <a:sym typeface="Times New Roman"/>
              </a:rPr>
              <a:t>A</a:t>
            </a:r>
            <a:r>
              <a:rPr lang="en-US" sz="2000" b="1">
                <a:solidFill>
                  <a:schemeClr val="dk1"/>
                </a:solidFill>
                <a:latin typeface="Times New Roman"/>
                <a:ea typeface="Times New Roman"/>
                <a:cs typeface="Times New Roman"/>
                <a:sym typeface="Times New Roman"/>
              </a:rPr>
              <a:t>-----------------</a:t>
            </a:r>
            <a:endParaRPr/>
          </a:p>
        </p:txBody>
      </p:sp>
      <p:sp>
        <p:nvSpPr>
          <p:cNvPr id="2035" name="Google Shape;2035;p130"/>
          <p:cNvSpPr txBox="1"/>
          <p:nvPr/>
        </p:nvSpPr>
        <p:spPr>
          <a:xfrm>
            <a:off x="4403725" y="5043488"/>
            <a:ext cx="2289175"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400"/>
              <a:buFont typeface="Noto Sans Symbols"/>
              <a:buNone/>
            </a:pPr>
            <a:r>
              <a:rPr lang="en-US" sz="2000" b="1">
                <a:solidFill>
                  <a:schemeClr val="dk1"/>
                </a:solidFill>
                <a:latin typeface="Times New Roman"/>
                <a:ea typeface="Times New Roman"/>
                <a:cs typeface="Times New Roman"/>
                <a:sym typeface="Times New Roman"/>
              </a:rPr>
              <a:t>-----------</a:t>
            </a:r>
            <a:r>
              <a:rPr lang="en-US" sz="2000" b="1">
                <a:solidFill>
                  <a:srgbClr val="990099"/>
                </a:solidFill>
                <a:latin typeface="Times New Roman"/>
                <a:ea typeface="Times New Roman"/>
                <a:cs typeface="Times New Roman"/>
                <a:sym typeface="Times New Roman"/>
              </a:rPr>
              <a:t>B</a:t>
            </a:r>
            <a:r>
              <a:rPr lang="en-US" sz="2000" b="1">
                <a:solidFill>
                  <a:schemeClr val="dk1"/>
                </a:solidFill>
                <a:latin typeface="Times New Roman"/>
                <a:ea typeface="Times New Roman"/>
                <a:cs typeface="Times New Roman"/>
                <a:sym typeface="Times New Roman"/>
              </a:rPr>
              <a:t>------------</a:t>
            </a:r>
            <a:endParaRPr/>
          </a:p>
        </p:txBody>
      </p:sp>
      <p:cxnSp>
        <p:nvCxnSpPr>
          <p:cNvPr id="2036" name="Google Shape;2036;p130"/>
          <p:cNvCxnSpPr/>
          <p:nvPr/>
        </p:nvCxnSpPr>
        <p:spPr>
          <a:xfrm>
            <a:off x="6629400" y="3581400"/>
            <a:ext cx="0" cy="685800"/>
          </a:xfrm>
          <a:prstGeom prst="straightConnector1">
            <a:avLst/>
          </a:prstGeom>
          <a:noFill/>
          <a:ln w="9525" cap="flat" cmpd="sng">
            <a:solidFill>
              <a:schemeClr val="dk1"/>
            </a:solidFill>
            <a:prstDash val="solid"/>
            <a:round/>
            <a:headEnd type="none" w="med" len="med"/>
            <a:tailEnd type="none" w="med" len="med"/>
          </a:ln>
        </p:spPr>
      </p:cxnSp>
      <p:cxnSp>
        <p:nvCxnSpPr>
          <p:cNvPr id="2037" name="Google Shape;2037;p130"/>
          <p:cNvCxnSpPr/>
          <p:nvPr/>
        </p:nvCxnSpPr>
        <p:spPr>
          <a:xfrm>
            <a:off x="2362200" y="3581400"/>
            <a:ext cx="0" cy="685800"/>
          </a:xfrm>
          <a:prstGeom prst="straightConnector1">
            <a:avLst/>
          </a:prstGeom>
          <a:noFill/>
          <a:ln w="9525" cap="flat" cmpd="sng">
            <a:solidFill>
              <a:schemeClr val="dk1"/>
            </a:solidFill>
            <a:prstDash val="solid"/>
            <a:round/>
            <a:headEnd type="none" w="med" len="med"/>
            <a:tailEnd type="none" w="med" len="med"/>
          </a:ln>
        </p:spPr>
      </p:cxnSp>
      <p:sp>
        <p:nvSpPr>
          <p:cNvPr id="2038" name="Google Shape;2038;p130"/>
          <p:cNvSpPr txBox="1"/>
          <p:nvPr/>
        </p:nvSpPr>
        <p:spPr>
          <a:xfrm>
            <a:off x="1981200" y="3124200"/>
            <a:ext cx="696913"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400"/>
              <a:buFont typeface="Noto Sans Symbols"/>
              <a:buNone/>
            </a:pPr>
            <a:r>
              <a:rPr lang="en-US" sz="2000" b="1">
                <a:solidFill>
                  <a:schemeClr val="dk1"/>
                </a:solidFill>
                <a:latin typeface="Times New Roman"/>
                <a:ea typeface="Times New Roman"/>
                <a:cs typeface="Times New Roman"/>
                <a:sym typeface="Times New Roman"/>
              </a:rPr>
              <a:t>- 3</a:t>
            </a:r>
            <a:r>
              <a:rPr lang="en-US" sz="2000" b="1">
                <a:solidFill>
                  <a:schemeClr val="dk1"/>
                </a:solidFill>
                <a:latin typeface="Noto Sans Symbols"/>
                <a:ea typeface="Noto Sans Symbols"/>
                <a:cs typeface="Noto Sans Symbols"/>
                <a:sym typeface="Noto Sans Symbols"/>
              </a:rPr>
              <a:t>σ</a:t>
            </a:r>
            <a:r>
              <a:rPr lang="en-US" sz="2000" b="1">
                <a:solidFill>
                  <a:schemeClr val="dk1"/>
                </a:solidFill>
                <a:latin typeface="Times New Roman"/>
                <a:ea typeface="Times New Roman"/>
                <a:cs typeface="Times New Roman"/>
                <a:sym typeface="Times New Roman"/>
              </a:rPr>
              <a:t>’</a:t>
            </a:r>
            <a:endParaRPr/>
          </a:p>
        </p:txBody>
      </p:sp>
      <p:sp>
        <p:nvSpPr>
          <p:cNvPr id="2039" name="Google Shape;2039;p130"/>
          <p:cNvSpPr txBox="1"/>
          <p:nvPr/>
        </p:nvSpPr>
        <p:spPr>
          <a:xfrm>
            <a:off x="6248400" y="3124200"/>
            <a:ext cx="757238"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400"/>
              <a:buFont typeface="Noto Sans Symbols"/>
              <a:buNone/>
            </a:pPr>
            <a:r>
              <a:rPr lang="en-US" sz="2000" b="1">
                <a:solidFill>
                  <a:schemeClr val="dk1"/>
                </a:solidFill>
                <a:latin typeface="Times New Roman"/>
                <a:ea typeface="Times New Roman"/>
                <a:cs typeface="Times New Roman"/>
                <a:sym typeface="Times New Roman"/>
              </a:rPr>
              <a:t>+ 3</a:t>
            </a:r>
            <a:r>
              <a:rPr lang="en-US" sz="2000" b="1">
                <a:solidFill>
                  <a:schemeClr val="dk1"/>
                </a:solidFill>
                <a:latin typeface="Noto Sans Symbols"/>
                <a:ea typeface="Noto Sans Symbols"/>
                <a:cs typeface="Noto Sans Symbols"/>
                <a:sym typeface="Noto Sans Symbols"/>
              </a:rPr>
              <a:t>σ</a:t>
            </a:r>
            <a:r>
              <a:rPr lang="en-US" sz="2000" b="1">
                <a:solidFill>
                  <a:schemeClr val="dk1"/>
                </a:solidFill>
                <a:latin typeface="Times New Roman"/>
                <a:ea typeface="Times New Roman"/>
                <a:cs typeface="Times New Roman"/>
                <a:sym typeface="Times New Roman"/>
              </a:rPr>
              <a:t>’</a:t>
            </a:r>
            <a:endParaRPr/>
          </a:p>
        </p:txBody>
      </p:sp>
      <p:sp>
        <p:nvSpPr>
          <p:cNvPr id="2040" name="Google Shape;2040;p130"/>
          <p:cNvSpPr txBox="1"/>
          <p:nvPr/>
        </p:nvSpPr>
        <p:spPr>
          <a:xfrm>
            <a:off x="974725" y="4738688"/>
            <a:ext cx="1616075"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400"/>
              <a:buFont typeface="Noto Sans Symbols"/>
              <a:buNone/>
            </a:pPr>
            <a:r>
              <a:rPr lang="en-US" sz="2000" b="1" i="1">
                <a:solidFill>
                  <a:srgbClr val="0000CC"/>
                </a:solidFill>
                <a:latin typeface="Times New Roman"/>
                <a:ea typeface="Times New Roman"/>
                <a:cs typeface="Times New Roman"/>
                <a:sym typeface="Times New Roman"/>
              </a:rPr>
              <a:t>Cpk</a:t>
            </a:r>
            <a:r>
              <a:rPr lang="en-US" sz="2000">
                <a:solidFill>
                  <a:schemeClr val="dk1"/>
                </a:solidFill>
                <a:latin typeface="Times New Roman"/>
                <a:ea typeface="Times New Roman"/>
                <a:cs typeface="Times New Roman"/>
                <a:sym typeface="Times New Roman"/>
              </a:rPr>
              <a:t> =  </a:t>
            </a:r>
            <a:r>
              <a:rPr lang="en-US" sz="2000" b="1">
                <a:solidFill>
                  <a:srgbClr val="006600"/>
                </a:solidFill>
                <a:latin typeface="Times New Roman"/>
                <a:ea typeface="Times New Roman"/>
                <a:cs typeface="Times New Roman"/>
                <a:sym typeface="Times New Roman"/>
              </a:rPr>
              <a:t>A</a:t>
            </a:r>
            <a:r>
              <a:rPr lang="en-US" sz="2000">
                <a:solidFill>
                  <a:schemeClr val="dk1"/>
                </a:solidFill>
                <a:latin typeface="Times New Roman"/>
                <a:ea typeface="Times New Roman"/>
                <a:cs typeface="Times New Roman"/>
                <a:sym typeface="Times New Roman"/>
              </a:rPr>
              <a:t> / </a:t>
            </a:r>
            <a:r>
              <a:rPr lang="en-US" sz="2000" b="1">
                <a:solidFill>
                  <a:srgbClr val="990099"/>
                </a:solidFill>
                <a:latin typeface="Times New Roman"/>
                <a:ea typeface="Times New Roman"/>
                <a:cs typeface="Times New Roman"/>
                <a:sym typeface="Times New Roman"/>
              </a:rPr>
              <a:t>B</a:t>
            </a:r>
            <a:endParaRPr/>
          </a:p>
        </p:txBody>
      </p:sp>
      <p:sp>
        <p:nvSpPr>
          <p:cNvPr id="2041" name="Google Shape;2041;p130"/>
          <p:cNvSpPr txBox="1"/>
          <p:nvPr/>
        </p:nvSpPr>
        <p:spPr>
          <a:xfrm>
            <a:off x="533400" y="5257800"/>
            <a:ext cx="3154363" cy="396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2"/>
              </a:buClr>
              <a:buSzPts val="1400"/>
              <a:buFont typeface="Noto Sans Symbols"/>
              <a:buNone/>
            </a:pPr>
            <a:r>
              <a:rPr lang="en-US" sz="2000" b="1" i="1">
                <a:solidFill>
                  <a:srgbClr val="0000CC"/>
                </a:solidFill>
                <a:latin typeface="Times New Roman"/>
                <a:ea typeface="Times New Roman"/>
                <a:cs typeface="Times New Roman"/>
                <a:sym typeface="Times New Roman"/>
              </a:rPr>
              <a:t>Cpk</a:t>
            </a:r>
            <a:r>
              <a:rPr lang="en-US" sz="2000" b="1">
                <a:solidFill>
                  <a:schemeClr val="dk1"/>
                </a:solidFill>
                <a:latin typeface="Times New Roman"/>
                <a:ea typeface="Times New Roman"/>
                <a:cs typeface="Times New Roman"/>
                <a:sym typeface="Times New Roman"/>
              </a:rPr>
              <a:t> target minimum = </a:t>
            </a:r>
            <a:r>
              <a:rPr lang="en-US" sz="2000" b="1">
                <a:solidFill>
                  <a:srgbClr val="0000CC"/>
                </a:solidFill>
                <a:latin typeface="Times New Roman"/>
                <a:ea typeface="Times New Roman"/>
                <a:cs typeface="Times New Roman"/>
                <a:sym typeface="Times New Roman"/>
              </a:rPr>
              <a:t>1.33</a:t>
            </a:r>
            <a:endParaRPr/>
          </a:p>
        </p:txBody>
      </p:sp>
      <p:sp>
        <p:nvSpPr>
          <p:cNvPr id="2042" name="Google Shape;2042;p130"/>
          <p:cNvSpPr txBox="1"/>
          <p:nvPr/>
        </p:nvSpPr>
        <p:spPr>
          <a:xfrm>
            <a:off x="5181600" y="1295400"/>
            <a:ext cx="2851150" cy="696913"/>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260"/>
              <a:buFont typeface="Noto Sans Symbols"/>
              <a:buNone/>
            </a:pPr>
            <a:r>
              <a:rPr lang="en-US" sz="1800" b="1">
                <a:solidFill>
                  <a:srgbClr val="FF0000"/>
                </a:solidFill>
                <a:latin typeface="Times New Roman"/>
                <a:ea typeface="Times New Roman"/>
                <a:cs typeface="Times New Roman"/>
                <a:sym typeface="Times New Roman"/>
              </a:rPr>
              <a:t>COMPUTE FOR STABLE</a:t>
            </a:r>
            <a:endParaRPr/>
          </a:p>
          <a:p>
            <a:pPr marL="457200" marR="0" lvl="0" indent="-457200" algn="l" rtl="0">
              <a:spcBef>
                <a:spcPts val="360"/>
              </a:spcBef>
              <a:spcAft>
                <a:spcPts val="0"/>
              </a:spcAft>
              <a:buClr>
                <a:schemeClr val="lt2"/>
              </a:buClr>
              <a:buSzPts val="1260"/>
              <a:buFont typeface="Noto Sans Symbols"/>
              <a:buNone/>
            </a:pPr>
            <a:r>
              <a:rPr lang="en-US" sz="1800" b="1">
                <a:solidFill>
                  <a:srgbClr val="FF0000"/>
                </a:solidFill>
                <a:latin typeface="Times New Roman"/>
                <a:ea typeface="Times New Roman"/>
                <a:cs typeface="Times New Roman"/>
                <a:sym typeface="Times New Roman"/>
              </a:rPr>
              <a:t>PROCESSES ONLY</a:t>
            </a:r>
            <a:endParaRPr/>
          </a:p>
        </p:txBody>
      </p:sp>
      <p:sp>
        <p:nvSpPr>
          <p:cNvPr id="64" name="Google Shape;196;p32">
            <a:extLst>
              <a:ext uri="{FF2B5EF4-FFF2-40B4-BE49-F238E27FC236}">
                <a16:creationId xmlns:a16="http://schemas.microsoft.com/office/drawing/2014/main" id="{2B05B566-2220-459A-BF15-67EFF60BC821}"/>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51946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a:extLst>
              <a:ext uri="{FF2B5EF4-FFF2-40B4-BE49-F238E27FC236}">
                <a16:creationId xmlns:a16="http://schemas.microsoft.com/office/drawing/2014/main" id="{A2B95275-8194-475E-B624-C7DE112BCE3A}"/>
              </a:ext>
            </a:extLst>
          </p:cNvPr>
          <p:cNvSpPr>
            <a:spLocks noGrp="1" noChangeArrowheads="1"/>
          </p:cNvSpPr>
          <p:nvPr>
            <p:ph type="title"/>
          </p:nvPr>
        </p:nvSpPr>
        <p:spPr/>
        <p:txBody>
          <a:bodyPr/>
          <a:lstStyle/>
          <a:p>
            <a:pPr algn="ctr" eaLnBrk="1" hangingPunct="1"/>
            <a:r>
              <a:rPr lang="en-US" altLang="en-US" sz="3600" b="1" dirty="0">
                <a:solidFill>
                  <a:srgbClr val="FF0000"/>
                </a:solidFill>
              </a:rPr>
              <a:t>Advantages of Statistical Control</a:t>
            </a:r>
          </a:p>
        </p:txBody>
      </p:sp>
      <p:sp>
        <p:nvSpPr>
          <p:cNvPr id="308227" name="Rectangle 3">
            <a:extLst>
              <a:ext uri="{FF2B5EF4-FFF2-40B4-BE49-F238E27FC236}">
                <a16:creationId xmlns:a16="http://schemas.microsoft.com/office/drawing/2014/main" id="{8FCB52ED-800A-41E3-A148-40F3842E1B12}"/>
              </a:ext>
            </a:extLst>
          </p:cNvPr>
          <p:cNvSpPr>
            <a:spLocks noGrp="1" noChangeArrowheads="1"/>
          </p:cNvSpPr>
          <p:nvPr>
            <p:ph type="body" idx="1"/>
          </p:nvPr>
        </p:nvSpPr>
        <p:spPr>
          <a:xfrm>
            <a:off x="228600" y="1600200"/>
            <a:ext cx="8686800" cy="4525963"/>
          </a:xfrm>
        </p:spPr>
        <p:txBody>
          <a:bodyPr/>
          <a:lstStyle/>
          <a:p>
            <a:pPr eaLnBrk="1" hangingPunct="1"/>
            <a:r>
              <a:rPr lang="en-US" altLang="en-US" dirty="0">
                <a:solidFill>
                  <a:srgbClr val="0000CC"/>
                </a:solidFill>
              </a:rPr>
              <a:t>Its performance is predictable; quality characteristics remain constant.</a:t>
            </a:r>
          </a:p>
          <a:p>
            <a:pPr eaLnBrk="1" hangingPunct="1"/>
            <a:r>
              <a:rPr lang="en-US" altLang="en-US" dirty="0">
                <a:solidFill>
                  <a:srgbClr val="0000CC"/>
                </a:solidFill>
              </a:rPr>
              <a:t>Costs are predictable.</a:t>
            </a:r>
          </a:p>
          <a:p>
            <a:pPr eaLnBrk="1" hangingPunct="1"/>
            <a:r>
              <a:rPr lang="en-US" altLang="en-US" dirty="0">
                <a:solidFill>
                  <a:srgbClr val="0000CC"/>
                </a:solidFill>
              </a:rPr>
              <a:t>Productivity is at a maximum for the process.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8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82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82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2" name="Google Shape;182;p31"/>
          <p:cNvSpPr txBox="1">
            <a:spLocks noGrp="1"/>
          </p:cNvSpPr>
          <p:nvPr>
            <p:ph type="title"/>
          </p:nvPr>
        </p:nvSpPr>
        <p:spPr>
          <a:xfrm>
            <a:off x="457200" y="685800"/>
            <a:ext cx="8229600" cy="990600"/>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3200"/>
              <a:buFont typeface="Calibri"/>
              <a:buNone/>
            </a:pPr>
            <a:r>
              <a:rPr lang="en-US" sz="3200" b="1" dirty="0">
                <a:solidFill>
                  <a:schemeClr val="accent5">
                    <a:lumMod val="50000"/>
                  </a:schemeClr>
                </a:solidFill>
                <a:latin typeface="Calibri"/>
                <a:cs typeface="Calibri"/>
                <a:sym typeface="Calibri"/>
              </a:rPr>
              <a:t>Shewhart’s Concept of a Process</a:t>
            </a:r>
            <a:endParaRPr dirty="0">
              <a:solidFill>
                <a:schemeClr val="accent5">
                  <a:lumMod val="50000"/>
                </a:schemeClr>
              </a:solidFill>
            </a:endParaRPr>
          </a:p>
        </p:txBody>
      </p:sp>
      <p:pic>
        <p:nvPicPr>
          <p:cNvPr id="183" name="Google Shape;183;p31" descr="shew"/>
          <p:cNvPicPr preferRelativeResize="0"/>
          <p:nvPr/>
        </p:nvPicPr>
        <p:blipFill rotWithShape="1">
          <a:blip r:embed="rId3">
            <a:alphaModFix/>
          </a:blip>
          <a:srcRect/>
          <a:stretch/>
        </p:blipFill>
        <p:spPr>
          <a:xfrm>
            <a:off x="533400" y="2362200"/>
            <a:ext cx="8001000" cy="2860675"/>
          </a:xfrm>
          <a:prstGeom prst="rect">
            <a:avLst/>
          </a:prstGeom>
          <a:noFill/>
          <a:ln>
            <a:noFill/>
          </a:ln>
        </p:spPr>
      </p:pic>
      <p:sp>
        <p:nvSpPr>
          <p:cNvPr id="184" name="Google Shape;184;p31"/>
          <p:cNvSpPr txBox="1"/>
          <p:nvPr/>
        </p:nvSpPr>
        <p:spPr>
          <a:xfrm>
            <a:off x="7696200" y="685800"/>
            <a:ext cx="777875" cy="33655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2"/>
              </a:buClr>
              <a:buSzPts val="1120"/>
              <a:buFont typeface="Noto Sans Symbols"/>
              <a:buNone/>
            </a:pPr>
            <a:endParaRPr sz="1600" b="1">
              <a:solidFill>
                <a:schemeClr val="lt2"/>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0103750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2">
            <a:extLst>
              <a:ext uri="{FF2B5EF4-FFF2-40B4-BE49-F238E27FC236}">
                <a16:creationId xmlns:a16="http://schemas.microsoft.com/office/drawing/2014/main" id="{3E20CB0F-E487-41B5-B5AB-15073E324AD4}"/>
              </a:ext>
            </a:extLst>
          </p:cNvPr>
          <p:cNvSpPr>
            <a:spLocks noGrp="1" noChangeArrowheads="1"/>
          </p:cNvSpPr>
          <p:nvPr>
            <p:ph type="title"/>
          </p:nvPr>
        </p:nvSpPr>
        <p:spPr/>
        <p:txBody>
          <a:bodyPr/>
          <a:lstStyle/>
          <a:p>
            <a:pPr algn="ctr" eaLnBrk="1" hangingPunct="1"/>
            <a:r>
              <a:rPr lang="en-US" altLang="en-US" sz="3600" b="1" dirty="0">
                <a:solidFill>
                  <a:srgbClr val="FF0000"/>
                </a:solidFill>
              </a:rPr>
              <a:t>Advantages of Statistical Control</a:t>
            </a:r>
          </a:p>
        </p:txBody>
      </p:sp>
      <p:sp>
        <p:nvSpPr>
          <p:cNvPr id="449539" name="Rectangle 3">
            <a:extLst>
              <a:ext uri="{FF2B5EF4-FFF2-40B4-BE49-F238E27FC236}">
                <a16:creationId xmlns:a16="http://schemas.microsoft.com/office/drawing/2014/main" id="{B7D2B1D8-8E40-442D-9530-58C1D25842CF}"/>
              </a:ext>
            </a:extLst>
          </p:cNvPr>
          <p:cNvSpPr>
            <a:spLocks noGrp="1" noChangeArrowheads="1"/>
          </p:cNvSpPr>
          <p:nvPr>
            <p:ph type="body" idx="1"/>
          </p:nvPr>
        </p:nvSpPr>
        <p:spPr>
          <a:xfrm>
            <a:off x="228600" y="1600200"/>
            <a:ext cx="8686800" cy="4525963"/>
          </a:xfrm>
        </p:spPr>
        <p:txBody>
          <a:bodyPr/>
          <a:lstStyle/>
          <a:p>
            <a:pPr eaLnBrk="1" hangingPunct="1"/>
            <a:r>
              <a:rPr lang="en-US" altLang="en-US" sz="2800" dirty="0">
                <a:solidFill>
                  <a:srgbClr val="0000CC"/>
                </a:solidFill>
              </a:rPr>
              <a:t>Its performance is predictable; quality characteristics remain constant.</a:t>
            </a:r>
          </a:p>
          <a:p>
            <a:pPr eaLnBrk="1" hangingPunct="1"/>
            <a:r>
              <a:rPr lang="en-US" altLang="en-US" sz="2800" dirty="0">
                <a:solidFill>
                  <a:srgbClr val="0000CC"/>
                </a:solidFill>
              </a:rPr>
              <a:t>Costs are predictable.</a:t>
            </a:r>
          </a:p>
          <a:p>
            <a:pPr eaLnBrk="1" hangingPunct="1"/>
            <a:r>
              <a:rPr lang="en-US" altLang="en-US" sz="2800" dirty="0">
                <a:solidFill>
                  <a:srgbClr val="0000CC"/>
                </a:solidFill>
              </a:rPr>
              <a:t>Productivity is at a maximum for the process.</a:t>
            </a:r>
          </a:p>
          <a:p>
            <a:pPr eaLnBrk="1" hangingPunct="1"/>
            <a:r>
              <a:rPr lang="en-US" altLang="en-US" sz="2800" dirty="0">
                <a:solidFill>
                  <a:srgbClr val="0000CC"/>
                </a:solidFill>
              </a:rPr>
              <a:t>Effects of change are measurable.</a:t>
            </a:r>
          </a:p>
          <a:p>
            <a:pPr eaLnBrk="1" hangingPunct="1"/>
            <a:r>
              <a:rPr lang="en-US" altLang="en-US" sz="2800" dirty="0">
                <a:solidFill>
                  <a:srgbClr val="0000CC"/>
                </a:solidFill>
              </a:rPr>
              <a:t>A stable process provides sound arguments for altering specifications that can’t be met economically.</a:t>
            </a:r>
          </a:p>
          <a:p>
            <a:pPr eaLnBrk="1" hangingPunct="1"/>
            <a:r>
              <a:rPr lang="en-US" altLang="en-US" sz="2800" dirty="0">
                <a:solidFill>
                  <a:srgbClr val="0000CC"/>
                </a:solidFill>
              </a:rPr>
              <a:t>A process can be improved if, </a:t>
            </a:r>
            <a:r>
              <a:rPr lang="en-US" altLang="en-US" sz="2800" i="1" dirty="0">
                <a:solidFill>
                  <a:srgbClr val="0000CC"/>
                </a:solidFill>
              </a:rPr>
              <a:t>and only if,</a:t>
            </a:r>
            <a:r>
              <a:rPr lang="en-US" altLang="en-US" sz="2800" dirty="0">
                <a:solidFill>
                  <a:srgbClr val="0000CC"/>
                </a:solidFill>
              </a:rPr>
              <a:t> it is stable.</a:t>
            </a:r>
          </a:p>
          <a:p>
            <a:pPr eaLnBrk="1" hangingPunct="1"/>
            <a:endParaRPr lang="en-US" altLang="en-US" sz="2800"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9539">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953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495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D35B81-A48A-4962-B283-F4BD948A3B8E}"/>
              </a:ext>
            </a:extLst>
          </p:cNvPr>
          <p:cNvSpPr>
            <a:spLocks noGrp="1"/>
          </p:cNvSpPr>
          <p:nvPr>
            <p:ph type="body" idx="1"/>
          </p:nvPr>
        </p:nvSpPr>
        <p:spPr>
          <a:xfrm>
            <a:off x="628650" y="601579"/>
            <a:ext cx="7886700" cy="5575384"/>
          </a:xfrm>
        </p:spPr>
        <p:txBody>
          <a:bodyPr/>
          <a:lstStyle/>
          <a:p>
            <a:pPr marL="50800" indent="0">
              <a:buNone/>
            </a:pPr>
            <a:endParaRPr lang="en-US" dirty="0">
              <a:solidFill>
                <a:srgbClr val="0000CC"/>
              </a:solidFill>
            </a:endParaRPr>
          </a:p>
          <a:p>
            <a:pPr marL="50800" indent="0">
              <a:buNone/>
            </a:pPr>
            <a:r>
              <a:rPr lang="en-US" dirty="0">
                <a:solidFill>
                  <a:srgbClr val="0000CC"/>
                </a:solidFill>
              </a:rPr>
              <a:t>“It is a hazard to use judgment to distinguish between special causes and common causes…</a:t>
            </a:r>
          </a:p>
          <a:p>
            <a:pPr marL="50800" indent="0">
              <a:buNone/>
            </a:pPr>
            <a:endParaRPr lang="en-US" sz="1400" dirty="0">
              <a:solidFill>
                <a:srgbClr val="0000CC"/>
              </a:solidFill>
            </a:endParaRPr>
          </a:p>
          <a:p>
            <a:pPr marL="50800" indent="0">
              <a:buNone/>
            </a:pPr>
            <a:r>
              <a:rPr lang="en-US" dirty="0">
                <a:solidFill>
                  <a:srgbClr val="0000CC"/>
                </a:solidFill>
              </a:rPr>
              <a:t>“The naked eye looking at figures is not a safe guide…”</a:t>
            </a:r>
          </a:p>
          <a:p>
            <a:pPr marL="50800" indent="0">
              <a:buNone/>
            </a:pPr>
            <a:endParaRPr lang="en-US" sz="1400" dirty="0">
              <a:solidFill>
                <a:srgbClr val="0000CC"/>
              </a:solidFill>
            </a:endParaRPr>
          </a:p>
          <a:p>
            <a:pPr marL="50800" indent="0">
              <a:buNone/>
            </a:pPr>
            <a:r>
              <a:rPr lang="en-US" dirty="0">
                <a:solidFill>
                  <a:srgbClr val="0000CC"/>
                </a:solidFill>
              </a:rPr>
              <a:t>“[The Shewhart control charts] serve the purpose well…”</a:t>
            </a:r>
          </a:p>
          <a:p>
            <a:pPr marL="50800" indent="0">
              <a:buNone/>
            </a:pPr>
            <a:endParaRPr lang="en-US" sz="1400" dirty="0">
              <a:solidFill>
                <a:srgbClr val="0000CC"/>
              </a:solidFill>
            </a:endParaRPr>
          </a:p>
          <a:p>
            <a:pPr marL="50800" indent="0">
              <a:buNone/>
            </a:pPr>
            <a:r>
              <a:rPr lang="en-US" sz="1400" b="1" dirty="0">
                <a:solidFill>
                  <a:srgbClr val="C00000"/>
                </a:solidFill>
              </a:rPr>
              <a:t>W. Edwards Deming, </a:t>
            </a:r>
            <a:r>
              <a:rPr lang="en-US" sz="1400" b="1" i="1" dirty="0">
                <a:solidFill>
                  <a:srgbClr val="C00000"/>
                </a:solidFill>
              </a:rPr>
              <a:t>Out of the Crisis</a:t>
            </a:r>
            <a:r>
              <a:rPr lang="en-US" sz="1400" b="1" dirty="0">
                <a:solidFill>
                  <a:srgbClr val="C00000"/>
                </a:solidFill>
              </a:rPr>
              <a:t>, p. 320.</a:t>
            </a:r>
            <a:r>
              <a:rPr lang="en-US" sz="1400" dirty="0">
                <a:solidFill>
                  <a:srgbClr val="C00000"/>
                </a:solidFill>
              </a:rPr>
              <a:t> </a:t>
            </a:r>
          </a:p>
          <a:p>
            <a:pPr>
              <a:buFont typeface="Wingdings" panose="05000000000000000000" pitchFamily="2" charset="2"/>
              <a:buChar char="Ø"/>
            </a:pPr>
            <a:endParaRPr lang="en-US" sz="1400" dirty="0">
              <a:solidFill>
                <a:srgbClr val="C00000"/>
              </a:solidFill>
            </a:endParaRPr>
          </a:p>
        </p:txBody>
      </p:sp>
    </p:spTree>
    <p:extLst>
      <p:ext uri="{BB962C8B-B14F-4D97-AF65-F5344CB8AC3E}">
        <p14:creationId xmlns:p14="http://schemas.microsoft.com/office/powerpoint/2010/main" val="27299825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2">
            <a:extLst>
              <a:ext uri="{FF2B5EF4-FFF2-40B4-BE49-F238E27FC236}">
                <a16:creationId xmlns:a16="http://schemas.microsoft.com/office/drawing/2014/main" id="{4D1028A3-4F1A-4287-8B91-00933D7773F8}"/>
              </a:ext>
            </a:extLst>
          </p:cNvPr>
          <p:cNvSpPr>
            <a:spLocks noGrp="1" noChangeArrowheads="1"/>
          </p:cNvSpPr>
          <p:nvPr>
            <p:ph type="title"/>
          </p:nvPr>
        </p:nvSpPr>
        <p:spPr>
          <a:xfrm>
            <a:off x="457200" y="274638"/>
            <a:ext cx="8229600" cy="715962"/>
          </a:xfrm>
        </p:spPr>
        <p:txBody>
          <a:bodyPr/>
          <a:lstStyle/>
          <a:p>
            <a:pPr algn="ctr" eaLnBrk="1" hangingPunct="1"/>
            <a:r>
              <a:rPr lang="en-US" altLang="en-US" sz="2800" b="1" dirty="0">
                <a:solidFill>
                  <a:srgbClr val="C00000"/>
                </a:solidFill>
              </a:rPr>
              <a:t>Tests for Non-Random, Special Cause Variation</a:t>
            </a:r>
          </a:p>
        </p:txBody>
      </p:sp>
      <p:sp>
        <p:nvSpPr>
          <p:cNvPr id="99332" name="Rectangle 3">
            <a:extLst>
              <a:ext uri="{FF2B5EF4-FFF2-40B4-BE49-F238E27FC236}">
                <a16:creationId xmlns:a16="http://schemas.microsoft.com/office/drawing/2014/main" id="{60FF3534-9CEE-4EE2-AC98-390849669C05}"/>
              </a:ext>
            </a:extLst>
          </p:cNvPr>
          <p:cNvSpPr>
            <a:spLocks noGrp="1" noChangeArrowheads="1"/>
          </p:cNvSpPr>
          <p:nvPr>
            <p:ph type="body" idx="1"/>
          </p:nvPr>
        </p:nvSpPr>
        <p:spPr>
          <a:xfrm>
            <a:off x="628650" y="1344361"/>
            <a:ext cx="7886700" cy="4351338"/>
          </a:xfrm>
        </p:spPr>
        <p:txBody>
          <a:bodyPr/>
          <a:lstStyle/>
          <a:p>
            <a:pPr marL="609600" indent="-609600" eaLnBrk="1" hangingPunct="1">
              <a:buFontTx/>
              <a:buAutoNum type="arabicPeriod"/>
            </a:pPr>
            <a:r>
              <a:rPr lang="en-US" altLang="en-US" sz="2800" dirty="0">
                <a:solidFill>
                  <a:srgbClr val="0000CC"/>
                </a:solidFill>
              </a:rPr>
              <a:t>One point outside control limits</a:t>
            </a:r>
          </a:p>
          <a:p>
            <a:pPr marL="609600" indent="-609600" eaLnBrk="1" hangingPunct="1">
              <a:buFontTx/>
              <a:buAutoNum type="arabicPeriod"/>
            </a:pPr>
            <a:endParaRPr lang="en-US" altLang="en-US" sz="2800" dirty="0">
              <a:solidFill>
                <a:srgbClr val="0000CC"/>
              </a:solidFill>
            </a:endParaRPr>
          </a:p>
          <a:p>
            <a:pPr marL="609600" indent="-609600" eaLnBrk="1" hangingPunct="1">
              <a:buFontTx/>
              <a:buAutoNum type="arabicPeriod"/>
            </a:pPr>
            <a:r>
              <a:rPr lang="en-US" altLang="en-US" sz="2800" dirty="0">
                <a:solidFill>
                  <a:srgbClr val="0000CC"/>
                </a:solidFill>
              </a:rPr>
              <a:t>Run of significant length</a:t>
            </a:r>
          </a:p>
          <a:p>
            <a:pPr marL="609600" indent="-609600" eaLnBrk="1" hangingPunct="1">
              <a:buFontTx/>
              <a:buAutoNum type="arabicPeriod"/>
            </a:pPr>
            <a:endParaRPr lang="en-US" altLang="en-US" sz="2800" dirty="0">
              <a:solidFill>
                <a:srgbClr val="0000CC"/>
              </a:solidFill>
            </a:endParaRPr>
          </a:p>
          <a:p>
            <a:pPr marL="609600" indent="-609600" eaLnBrk="1" hangingPunct="1">
              <a:buFontTx/>
              <a:buAutoNum type="arabicPeriod"/>
            </a:pPr>
            <a:r>
              <a:rPr lang="en-US" altLang="en-US" sz="2800" dirty="0">
                <a:solidFill>
                  <a:srgbClr val="0000CC"/>
                </a:solidFill>
              </a:rPr>
              <a:t>Number of runs</a:t>
            </a:r>
          </a:p>
          <a:p>
            <a:pPr marL="609600" indent="-609600" eaLnBrk="1" hangingPunct="1">
              <a:buFontTx/>
              <a:buAutoNum type="arabicPeriod"/>
            </a:pPr>
            <a:endParaRPr lang="en-US" altLang="en-US" sz="2800" dirty="0">
              <a:solidFill>
                <a:srgbClr val="0000CC"/>
              </a:solidFill>
            </a:endParaRPr>
          </a:p>
          <a:p>
            <a:pPr marL="609600" indent="-609600" eaLnBrk="1" hangingPunct="1">
              <a:buFontTx/>
              <a:buAutoNum type="arabicPeriod"/>
            </a:pPr>
            <a:r>
              <a:rPr lang="en-US" altLang="en-US" sz="2800" dirty="0">
                <a:solidFill>
                  <a:srgbClr val="0000CC"/>
                </a:solidFill>
              </a:rPr>
              <a:t>Trends</a:t>
            </a:r>
          </a:p>
        </p:txBody>
      </p:sp>
      <p:sp>
        <p:nvSpPr>
          <p:cNvPr id="5" name="Google Shape;196;p32">
            <a:extLst>
              <a:ext uri="{FF2B5EF4-FFF2-40B4-BE49-F238E27FC236}">
                <a16:creationId xmlns:a16="http://schemas.microsoft.com/office/drawing/2014/main" id="{096B96F2-FA9C-4BE4-915A-8D47A924EEED}"/>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8" name="Line 7">
            <a:extLst>
              <a:ext uri="{FF2B5EF4-FFF2-40B4-BE49-F238E27FC236}">
                <a16:creationId xmlns:a16="http://schemas.microsoft.com/office/drawing/2014/main" id="{2CBC730E-9A5A-4B3D-A332-C8AC47F296F2}"/>
              </a:ext>
            </a:extLst>
          </p:cNvPr>
          <p:cNvSpPr>
            <a:spLocks noChangeShapeType="1"/>
          </p:cNvSpPr>
          <p:nvPr/>
        </p:nvSpPr>
        <p:spPr bwMode="auto">
          <a:xfrm flipV="1">
            <a:off x="1447800" y="1652320"/>
            <a:ext cx="3048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09" name="Line 8">
            <a:extLst>
              <a:ext uri="{FF2B5EF4-FFF2-40B4-BE49-F238E27FC236}">
                <a16:creationId xmlns:a16="http://schemas.microsoft.com/office/drawing/2014/main" id="{DA0A4539-D15A-40D3-AD6D-9353675AD02F}"/>
              </a:ext>
            </a:extLst>
          </p:cNvPr>
          <p:cNvSpPr>
            <a:spLocks noChangeShapeType="1"/>
          </p:cNvSpPr>
          <p:nvPr/>
        </p:nvSpPr>
        <p:spPr bwMode="auto">
          <a:xfrm>
            <a:off x="1752600" y="1664372"/>
            <a:ext cx="4572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0" name="Line 9">
            <a:extLst>
              <a:ext uri="{FF2B5EF4-FFF2-40B4-BE49-F238E27FC236}">
                <a16:creationId xmlns:a16="http://schemas.microsoft.com/office/drawing/2014/main" id="{45E0F34F-0293-4129-BB08-77ABBD0D9E97}"/>
              </a:ext>
            </a:extLst>
          </p:cNvPr>
          <p:cNvSpPr>
            <a:spLocks noChangeShapeType="1"/>
          </p:cNvSpPr>
          <p:nvPr/>
        </p:nvSpPr>
        <p:spPr bwMode="auto">
          <a:xfrm flipV="1">
            <a:off x="2209800" y="1664360"/>
            <a:ext cx="3810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1" name="Line 10">
            <a:extLst>
              <a:ext uri="{FF2B5EF4-FFF2-40B4-BE49-F238E27FC236}">
                <a16:creationId xmlns:a16="http://schemas.microsoft.com/office/drawing/2014/main" id="{4A70E5D8-9727-4E6D-9CE4-1D735B2DF591}"/>
              </a:ext>
            </a:extLst>
          </p:cNvPr>
          <p:cNvSpPr>
            <a:spLocks noChangeShapeType="1"/>
          </p:cNvSpPr>
          <p:nvPr/>
        </p:nvSpPr>
        <p:spPr bwMode="auto">
          <a:xfrm>
            <a:off x="2590800" y="16764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2" name="Line 11">
            <a:extLst>
              <a:ext uri="{FF2B5EF4-FFF2-40B4-BE49-F238E27FC236}">
                <a16:creationId xmlns:a16="http://schemas.microsoft.com/office/drawing/2014/main" id="{8719B8F6-7A0F-4043-960F-AC6A2CFA1384}"/>
              </a:ext>
            </a:extLst>
          </p:cNvPr>
          <p:cNvSpPr>
            <a:spLocks noChangeShapeType="1"/>
          </p:cNvSpPr>
          <p:nvPr/>
        </p:nvSpPr>
        <p:spPr bwMode="auto">
          <a:xfrm>
            <a:off x="2895600" y="1981193"/>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3" name="Line 12">
            <a:extLst>
              <a:ext uri="{FF2B5EF4-FFF2-40B4-BE49-F238E27FC236}">
                <a16:creationId xmlns:a16="http://schemas.microsoft.com/office/drawing/2014/main" id="{9692F9D7-D8B8-4918-938D-32C25576F12E}"/>
              </a:ext>
            </a:extLst>
          </p:cNvPr>
          <p:cNvSpPr>
            <a:spLocks noChangeShapeType="1"/>
          </p:cNvSpPr>
          <p:nvPr/>
        </p:nvSpPr>
        <p:spPr bwMode="auto">
          <a:xfrm flipV="1">
            <a:off x="3200400" y="1728534"/>
            <a:ext cx="38100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4" name="Line 13">
            <a:extLst>
              <a:ext uri="{FF2B5EF4-FFF2-40B4-BE49-F238E27FC236}">
                <a16:creationId xmlns:a16="http://schemas.microsoft.com/office/drawing/2014/main" id="{8C5F83E3-FCB8-4AF9-B606-9FBA45D26424}"/>
              </a:ext>
            </a:extLst>
          </p:cNvPr>
          <p:cNvSpPr>
            <a:spLocks noChangeShapeType="1"/>
          </p:cNvSpPr>
          <p:nvPr/>
        </p:nvSpPr>
        <p:spPr bwMode="auto">
          <a:xfrm>
            <a:off x="3581400" y="1752594"/>
            <a:ext cx="3048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5" name="Line 14">
            <a:extLst>
              <a:ext uri="{FF2B5EF4-FFF2-40B4-BE49-F238E27FC236}">
                <a16:creationId xmlns:a16="http://schemas.microsoft.com/office/drawing/2014/main" id="{ECD659AE-FB35-4795-8522-EFE2811540AA}"/>
              </a:ext>
            </a:extLst>
          </p:cNvPr>
          <p:cNvSpPr>
            <a:spLocks noChangeShapeType="1"/>
          </p:cNvSpPr>
          <p:nvPr/>
        </p:nvSpPr>
        <p:spPr bwMode="auto">
          <a:xfrm flipV="1">
            <a:off x="3886200" y="1271332"/>
            <a:ext cx="4572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6" name="Line 15">
            <a:extLst>
              <a:ext uri="{FF2B5EF4-FFF2-40B4-BE49-F238E27FC236}">
                <a16:creationId xmlns:a16="http://schemas.microsoft.com/office/drawing/2014/main" id="{6A311991-E877-4250-9D6E-8E529A993CA3}"/>
              </a:ext>
            </a:extLst>
          </p:cNvPr>
          <p:cNvSpPr>
            <a:spLocks noChangeShapeType="1"/>
          </p:cNvSpPr>
          <p:nvPr/>
        </p:nvSpPr>
        <p:spPr bwMode="auto">
          <a:xfrm>
            <a:off x="4343400" y="1295396"/>
            <a:ext cx="2286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28" name="Line 29">
            <a:extLst>
              <a:ext uri="{FF2B5EF4-FFF2-40B4-BE49-F238E27FC236}">
                <a16:creationId xmlns:a16="http://schemas.microsoft.com/office/drawing/2014/main" id="{3D42F4D0-15A7-42E1-B0D8-DA1C8CB95D39}"/>
              </a:ext>
            </a:extLst>
          </p:cNvPr>
          <p:cNvSpPr>
            <a:spLocks noChangeShapeType="1"/>
          </p:cNvSpPr>
          <p:nvPr/>
        </p:nvSpPr>
        <p:spPr bwMode="auto">
          <a:xfrm>
            <a:off x="1295400" y="990600"/>
            <a:ext cx="6553200" cy="0"/>
          </a:xfrm>
          <a:prstGeom prst="line">
            <a:avLst/>
          </a:prstGeom>
          <a:noFill/>
          <a:ln w="38100">
            <a:solidFill>
              <a:srgbClr val="00CC00"/>
            </a:solidFill>
            <a:prstDash val="solid"/>
            <a:round/>
            <a:headEnd/>
            <a:tailEnd/>
          </a:ln>
          <a:extLst>
            <a:ext uri="{909E8E84-426E-40DD-AFC4-6F175D3DCCD1}">
              <a14:hiddenFill xmlns:a14="http://schemas.microsoft.com/office/drawing/2010/main">
                <a:noFill/>
              </a14:hiddenFill>
            </a:ext>
          </a:extLst>
        </p:spPr>
        <p:txBody>
          <a:bodyPr/>
          <a:lstStyle/>
          <a:p>
            <a:endParaRPr lang="en-US"/>
          </a:p>
        </p:txBody>
      </p:sp>
      <p:sp>
        <p:nvSpPr>
          <p:cNvPr id="102446" name="Line 47">
            <a:extLst>
              <a:ext uri="{FF2B5EF4-FFF2-40B4-BE49-F238E27FC236}">
                <a16:creationId xmlns:a16="http://schemas.microsoft.com/office/drawing/2014/main" id="{653D931A-A5AF-4A1A-A292-3E01412E9625}"/>
              </a:ext>
            </a:extLst>
          </p:cNvPr>
          <p:cNvSpPr>
            <a:spLocks noChangeShapeType="1"/>
          </p:cNvSpPr>
          <p:nvPr/>
        </p:nvSpPr>
        <p:spPr bwMode="auto">
          <a:xfrm>
            <a:off x="1295400" y="4656223"/>
            <a:ext cx="6553200" cy="0"/>
          </a:xfrm>
          <a:prstGeom prst="line">
            <a:avLst/>
          </a:prstGeom>
          <a:noFill/>
          <a:ln w="38100">
            <a:solidFill>
              <a:srgbClr val="00CC00"/>
            </a:solidFill>
            <a:prstDash val="solid"/>
            <a:round/>
            <a:headEnd/>
            <a:tailEnd/>
          </a:ln>
          <a:extLst>
            <a:ext uri="{909E8E84-426E-40DD-AFC4-6F175D3DCCD1}">
              <a14:hiddenFill xmlns:a14="http://schemas.microsoft.com/office/drawing/2010/main">
                <a:noFill/>
              </a14:hiddenFill>
            </a:ext>
          </a:extLst>
        </p:spPr>
        <p:txBody>
          <a:bodyPr/>
          <a:lstStyle/>
          <a:p>
            <a:endParaRPr lang="en-US"/>
          </a:p>
        </p:txBody>
      </p:sp>
      <p:sp>
        <p:nvSpPr>
          <p:cNvPr id="102450" name="Text Box 53">
            <a:extLst>
              <a:ext uri="{FF2B5EF4-FFF2-40B4-BE49-F238E27FC236}">
                <a16:creationId xmlns:a16="http://schemas.microsoft.com/office/drawing/2014/main" id="{4C0267A0-49AB-4602-9B3C-DD3C0903263F}"/>
              </a:ext>
            </a:extLst>
          </p:cNvPr>
          <p:cNvSpPr txBox="1">
            <a:spLocks noChangeArrowheads="1"/>
          </p:cNvSpPr>
          <p:nvPr/>
        </p:nvSpPr>
        <p:spPr bwMode="auto">
          <a:xfrm>
            <a:off x="7780581" y="747713"/>
            <a:ext cx="582211"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b="1">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000" b="1">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000" b="1">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000" b="1">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000" b="1">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000" b="1">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000" b="1">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000" b="1">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000" b="1">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sz="1600" dirty="0">
                <a:solidFill>
                  <a:srgbClr val="00CC00"/>
                </a:solidFill>
              </a:rPr>
              <a:t>USL</a:t>
            </a: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r>
              <a:rPr lang="en-US" altLang="en-US" sz="1600" dirty="0">
                <a:solidFill>
                  <a:srgbClr val="00CC00"/>
                </a:solidFill>
              </a:rPr>
              <a:t> </a:t>
            </a: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r>
              <a:rPr lang="en-US" altLang="en-US" sz="1600" dirty="0">
                <a:solidFill>
                  <a:srgbClr val="00CC00"/>
                </a:solidFill>
              </a:rPr>
              <a:t>LSL</a:t>
            </a:r>
          </a:p>
        </p:txBody>
      </p:sp>
      <p:sp>
        <p:nvSpPr>
          <p:cNvPr id="2" name="TextBox 1">
            <a:extLst>
              <a:ext uri="{FF2B5EF4-FFF2-40B4-BE49-F238E27FC236}">
                <a16:creationId xmlns:a16="http://schemas.microsoft.com/office/drawing/2014/main" id="{4A414B77-974B-4AD6-A0C5-334D158493EF}"/>
              </a:ext>
            </a:extLst>
          </p:cNvPr>
          <p:cNvSpPr txBox="1"/>
          <p:nvPr/>
        </p:nvSpPr>
        <p:spPr>
          <a:xfrm>
            <a:off x="601888" y="199005"/>
            <a:ext cx="7936788" cy="461665"/>
          </a:xfrm>
          <a:prstGeom prst="rect">
            <a:avLst/>
          </a:prstGeom>
          <a:noFill/>
        </p:spPr>
        <p:txBody>
          <a:bodyPr wrap="none" rtlCol="0">
            <a:spAutoFit/>
          </a:bodyPr>
          <a:lstStyle/>
          <a:p>
            <a:r>
              <a:rPr lang="en-US" sz="2400" dirty="0"/>
              <a:t>Certificate of Conformance Results for Incoming Batches</a:t>
            </a:r>
          </a:p>
        </p:txBody>
      </p:sp>
      <p:sp>
        <p:nvSpPr>
          <p:cNvPr id="26" name="Google Shape;966;p84">
            <a:extLst>
              <a:ext uri="{FF2B5EF4-FFF2-40B4-BE49-F238E27FC236}">
                <a16:creationId xmlns:a16="http://schemas.microsoft.com/office/drawing/2014/main" id="{4B17ADF2-801B-423B-A494-240739169505}"/>
              </a:ext>
            </a:extLst>
          </p:cNvPr>
          <p:cNvSpPr txBox="1"/>
          <p:nvPr/>
        </p:nvSpPr>
        <p:spPr>
          <a:xfrm>
            <a:off x="2542250" y="5019258"/>
            <a:ext cx="4056063" cy="396875"/>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Clr>
                <a:schemeClr val="dk1"/>
              </a:buClr>
              <a:buSzPts val="2000"/>
              <a:buFont typeface="Noto Sans Symbols"/>
              <a:buNone/>
            </a:pPr>
            <a:r>
              <a:rPr lang="en-US" sz="2000" b="1" dirty="0">
                <a:solidFill>
                  <a:schemeClr val="dk1"/>
                </a:solidFill>
                <a:latin typeface="Times New Roman"/>
                <a:ea typeface="Times New Roman"/>
                <a:cs typeface="Times New Roman"/>
                <a:sym typeface="Times New Roman"/>
              </a:rPr>
              <a:t>TIME</a:t>
            </a:r>
            <a:endParaRPr sz="2000" b="1" dirty="0">
              <a:solidFill>
                <a:schemeClr val="dk1"/>
              </a:solidFill>
              <a:latin typeface="Times New Roman"/>
              <a:ea typeface="Times New Roman"/>
              <a:cs typeface="Times New Roman"/>
              <a:sym typeface="Times New Roman"/>
            </a:endParaRPr>
          </a:p>
        </p:txBody>
      </p:sp>
      <p:cxnSp>
        <p:nvCxnSpPr>
          <p:cNvPr id="4" name="Straight Arrow Connector 3">
            <a:extLst>
              <a:ext uri="{FF2B5EF4-FFF2-40B4-BE49-F238E27FC236}">
                <a16:creationId xmlns:a16="http://schemas.microsoft.com/office/drawing/2014/main" id="{21980B07-2BC8-4CD4-944F-A27AB11C8940}"/>
              </a:ext>
            </a:extLst>
          </p:cNvPr>
          <p:cNvCxnSpPr/>
          <p:nvPr/>
        </p:nvCxnSpPr>
        <p:spPr>
          <a:xfrm>
            <a:off x="3404937" y="5217704"/>
            <a:ext cx="297180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8" name="Google Shape;196;p32">
            <a:extLst>
              <a:ext uri="{FF2B5EF4-FFF2-40B4-BE49-F238E27FC236}">
                <a16:creationId xmlns:a16="http://schemas.microsoft.com/office/drawing/2014/main" id="{649642E8-DD44-4DDB-9906-808E48466C9C}"/>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2020 James F. Leonard.  </a:t>
            </a:r>
            <a:endParaRPr sz="900" dirty="0"/>
          </a:p>
        </p:txBody>
      </p:sp>
    </p:spTree>
    <p:extLst>
      <p:ext uri="{BB962C8B-B14F-4D97-AF65-F5344CB8AC3E}">
        <p14:creationId xmlns:p14="http://schemas.microsoft.com/office/powerpoint/2010/main" val="4254725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8" name="Line 7">
            <a:extLst>
              <a:ext uri="{FF2B5EF4-FFF2-40B4-BE49-F238E27FC236}">
                <a16:creationId xmlns:a16="http://schemas.microsoft.com/office/drawing/2014/main" id="{2CBC730E-9A5A-4B3D-A332-C8AC47F296F2}"/>
              </a:ext>
            </a:extLst>
          </p:cNvPr>
          <p:cNvSpPr>
            <a:spLocks noChangeShapeType="1"/>
          </p:cNvSpPr>
          <p:nvPr/>
        </p:nvSpPr>
        <p:spPr bwMode="auto">
          <a:xfrm flipV="1">
            <a:off x="1447800" y="1652320"/>
            <a:ext cx="3048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09" name="Line 8">
            <a:extLst>
              <a:ext uri="{FF2B5EF4-FFF2-40B4-BE49-F238E27FC236}">
                <a16:creationId xmlns:a16="http://schemas.microsoft.com/office/drawing/2014/main" id="{DA0A4539-D15A-40D3-AD6D-9353675AD02F}"/>
              </a:ext>
            </a:extLst>
          </p:cNvPr>
          <p:cNvSpPr>
            <a:spLocks noChangeShapeType="1"/>
          </p:cNvSpPr>
          <p:nvPr/>
        </p:nvSpPr>
        <p:spPr bwMode="auto">
          <a:xfrm>
            <a:off x="1752600" y="1664372"/>
            <a:ext cx="4572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0" name="Line 9">
            <a:extLst>
              <a:ext uri="{FF2B5EF4-FFF2-40B4-BE49-F238E27FC236}">
                <a16:creationId xmlns:a16="http://schemas.microsoft.com/office/drawing/2014/main" id="{45E0F34F-0293-4129-BB08-77ABBD0D9E97}"/>
              </a:ext>
            </a:extLst>
          </p:cNvPr>
          <p:cNvSpPr>
            <a:spLocks noChangeShapeType="1"/>
          </p:cNvSpPr>
          <p:nvPr/>
        </p:nvSpPr>
        <p:spPr bwMode="auto">
          <a:xfrm flipV="1">
            <a:off x="2209800" y="1664360"/>
            <a:ext cx="3810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1" name="Line 10">
            <a:extLst>
              <a:ext uri="{FF2B5EF4-FFF2-40B4-BE49-F238E27FC236}">
                <a16:creationId xmlns:a16="http://schemas.microsoft.com/office/drawing/2014/main" id="{4A70E5D8-9727-4E6D-9CE4-1D735B2DF591}"/>
              </a:ext>
            </a:extLst>
          </p:cNvPr>
          <p:cNvSpPr>
            <a:spLocks noChangeShapeType="1"/>
          </p:cNvSpPr>
          <p:nvPr/>
        </p:nvSpPr>
        <p:spPr bwMode="auto">
          <a:xfrm>
            <a:off x="2590800" y="16764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2" name="Line 11">
            <a:extLst>
              <a:ext uri="{FF2B5EF4-FFF2-40B4-BE49-F238E27FC236}">
                <a16:creationId xmlns:a16="http://schemas.microsoft.com/office/drawing/2014/main" id="{8719B8F6-7A0F-4043-960F-AC6A2CFA1384}"/>
              </a:ext>
            </a:extLst>
          </p:cNvPr>
          <p:cNvSpPr>
            <a:spLocks noChangeShapeType="1"/>
          </p:cNvSpPr>
          <p:nvPr/>
        </p:nvSpPr>
        <p:spPr bwMode="auto">
          <a:xfrm>
            <a:off x="2895600" y="1981193"/>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3" name="Line 12">
            <a:extLst>
              <a:ext uri="{FF2B5EF4-FFF2-40B4-BE49-F238E27FC236}">
                <a16:creationId xmlns:a16="http://schemas.microsoft.com/office/drawing/2014/main" id="{9692F9D7-D8B8-4918-938D-32C25576F12E}"/>
              </a:ext>
            </a:extLst>
          </p:cNvPr>
          <p:cNvSpPr>
            <a:spLocks noChangeShapeType="1"/>
          </p:cNvSpPr>
          <p:nvPr/>
        </p:nvSpPr>
        <p:spPr bwMode="auto">
          <a:xfrm flipV="1">
            <a:off x="3200400" y="1728534"/>
            <a:ext cx="38100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4" name="Line 13">
            <a:extLst>
              <a:ext uri="{FF2B5EF4-FFF2-40B4-BE49-F238E27FC236}">
                <a16:creationId xmlns:a16="http://schemas.microsoft.com/office/drawing/2014/main" id="{8C5F83E3-FCB8-4AF9-B606-9FBA45D26424}"/>
              </a:ext>
            </a:extLst>
          </p:cNvPr>
          <p:cNvSpPr>
            <a:spLocks noChangeShapeType="1"/>
          </p:cNvSpPr>
          <p:nvPr/>
        </p:nvSpPr>
        <p:spPr bwMode="auto">
          <a:xfrm>
            <a:off x="3581400" y="1752594"/>
            <a:ext cx="3048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5" name="Line 14">
            <a:extLst>
              <a:ext uri="{FF2B5EF4-FFF2-40B4-BE49-F238E27FC236}">
                <a16:creationId xmlns:a16="http://schemas.microsoft.com/office/drawing/2014/main" id="{ECD659AE-FB35-4795-8522-EFE2811540AA}"/>
              </a:ext>
            </a:extLst>
          </p:cNvPr>
          <p:cNvSpPr>
            <a:spLocks noChangeShapeType="1"/>
          </p:cNvSpPr>
          <p:nvPr/>
        </p:nvSpPr>
        <p:spPr bwMode="auto">
          <a:xfrm flipV="1">
            <a:off x="3886200" y="1271332"/>
            <a:ext cx="4572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16" name="Line 15">
            <a:extLst>
              <a:ext uri="{FF2B5EF4-FFF2-40B4-BE49-F238E27FC236}">
                <a16:creationId xmlns:a16="http://schemas.microsoft.com/office/drawing/2014/main" id="{6A311991-E877-4250-9D6E-8E529A993CA3}"/>
              </a:ext>
            </a:extLst>
          </p:cNvPr>
          <p:cNvSpPr>
            <a:spLocks noChangeShapeType="1"/>
          </p:cNvSpPr>
          <p:nvPr/>
        </p:nvSpPr>
        <p:spPr bwMode="auto">
          <a:xfrm>
            <a:off x="4343400" y="1295396"/>
            <a:ext cx="2286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22" name="Line 21">
            <a:extLst>
              <a:ext uri="{FF2B5EF4-FFF2-40B4-BE49-F238E27FC236}">
                <a16:creationId xmlns:a16="http://schemas.microsoft.com/office/drawing/2014/main" id="{B0E6703F-BA16-479E-B65D-2CA7F6D7D7CD}"/>
              </a:ext>
            </a:extLst>
          </p:cNvPr>
          <p:cNvSpPr>
            <a:spLocks noChangeShapeType="1"/>
          </p:cNvSpPr>
          <p:nvPr/>
        </p:nvSpPr>
        <p:spPr bwMode="auto">
          <a:xfrm>
            <a:off x="4576094" y="1892960"/>
            <a:ext cx="434808" cy="24886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28" name="Line 29">
            <a:extLst>
              <a:ext uri="{FF2B5EF4-FFF2-40B4-BE49-F238E27FC236}">
                <a16:creationId xmlns:a16="http://schemas.microsoft.com/office/drawing/2014/main" id="{3D42F4D0-15A7-42E1-B0D8-DA1C8CB95D39}"/>
              </a:ext>
            </a:extLst>
          </p:cNvPr>
          <p:cNvSpPr>
            <a:spLocks noChangeShapeType="1"/>
          </p:cNvSpPr>
          <p:nvPr/>
        </p:nvSpPr>
        <p:spPr bwMode="auto">
          <a:xfrm>
            <a:off x="1295400" y="990600"/>
            <a:ext cx="6553200" cy="0"/>
          </a:xfrm>
          <a:prstGeom prst="line">
            <a:avLst/>
          </a:prstGeom>
          <a:noFill/>
          <a:ln w="38100">
            <a:solidFill>
              <a:srgbClr val="00CC00"/>
            </a:solidFill>
            <a:prstDash val="solid"/>
            <a:round/>
            <a:headEnd/>
            <a:tailEnd/>
          </a:ln>
          <a:extLst>
            <a:ext uri="{909E8E84-426E-40DD-AFC4-6F175D3DCCD1}">
              <a14:hiddenFill xmlns:a14="http://schemas.microsoft.com/office/drawing/2010/main">
                <a:noFill/>
              </a14:hiddenFill>
            </a:ext>
          </a:extLst>
        </p:spPr>
        <p:txBody>
          <a:bodyPr/>
          <a:lstStyle/>
          <a:p>
            <a:endParaRPr lang="en-US"/>
          </a:p>
        </p:txBody>
      </p:sp>
      <p:sp>
        <p:nvSpPr>
          <p:cNvPr id="102435" name="Line 36">
            <a:extLst>
              <a:ext uri="{FF2B5EF4-FFF2-40B4-BE49-F238E27FC236}">
                <a16:creationId xmlns:a16="http://schemas.microsoft.com/office/drawing/2014/main" id="{8B400713-7043-419C-81A4-C7056E178F74}"/>
              </a:ext>
            </a:extLst>
          </p:cNvPr>
          <p:cNvSpPr>
            <a:spLocks noChangeShapeType="1"/>
          </p:cNvSpPr>
          <p:nvPr/>
        </p:nvSpPr>
        <p:spPr bwMode="auto">
          <a:xfrm>
            <a:off x="7391400" y="3188702"/>
            <a:ext cx="381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39" name="Line 40">
            <a:extLst>
              <a:ext uri="{FF2B5EF4-FFF2-40B4-BE49-F238E27FC236}">
                <a16:creationId xmlns:a16="http://schemas.microsoft.com/office/drawing/2014/main" id="{95C99127-7596-48C5-82A2-439FE8A95C99}"/>
              </a:ext>
            </a:extLst>
          </p:cNvPr>
          <p:cNvSpPr>
            <a:spLocks noChangeShapeType="1"/>
          </p:cNvSpPr>
          <p:nvPr/>
        </p:nvSpPr>
        <p:spPr bwMode="auto">
          <a:xfrm flipV="1">
            <a:off x="5010902" y="3948442"/>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40" name="Line 41">
            <a:extLst>
              <a:ext uri="{FF2B5EF4-FFF2-40B4-BE49-F238E27FC236}">
                <a16:creationId xmlns:a16="http://schemas.microsoft.com/office/drawing/2014/main" id="{434D6097-9863-41C7-93CC-2859D95FE7DD}"/>
              </a:ext>
            </a:extLst>
          </p:cNvPr>
          <p:cNvSpPr>
            <a:spLocks noChangeShapeType="1"/>
          </p:cNvSpPr>
          <p:nvPr/>
        </p:nvSpPr>
        <p:spPr bwMode="auto">
          <a:xfrm flipV="1">
            <a:off x="5376611" y="3727780"/>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41" name="Line 42">
            <a:extLst>
              <a:ext uri="{FF2B5EF4-FFF2-40B4-BE49-F238E27FC236}">
                <a16:creationId xmlns:a16="http://schemas.microsoft.com/office/drawing/2014/main" id="{2E6B5C9D-3EFD-4554-B08B-DB3084F0B4BD}"/>
              </a:ext>
            </a:extLst>
          </p:cNvPr>
          <p:cNvSpPr>
            <a:spLocks noChangeShapeType="1"/>
          </p:cNvSpPr>
          <p:nvPr/>
        </p:nvSpPr>
        <p:spPr bwMode="auto">
          <a:xfrm>
            <a:off x="5651332" y="3729799"/>
            <a:ext cx="3810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42" name="Line 43">
            <a:extLst>
              <a:ext uri="{FF2B5EF4-FFF2-40B4-BE49-F238E27FC236}">
                <a16:creationId xmlns:a16="http://schemas.microsoft.com/office/drawing/2014/main" id="{579C4854-115A-4417-99DE-3B42C644D9D3}"/>
              </a:ext>
            </a:extLst>
          </p:cNvPr>
          <p:cNvSpPr>
            <a:spLocks noChangeShapeType="1"/>
          </p:cNvSpPr>
          <p:nvPr/>
        </p:nvSpPr>
        <p:spPr bwMode="auto">
          <a:xfrm flipV="1">
            <a:off x="6031830" y="3348799"/>
            <a:ext cx="3810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43" name="Line 44">
            <a:extLst>
              <a:ext uri="{FF2B5EF4-FFF2-40B4-BE49-F238E27FC236}">
                <a16:creationId xmlns:a16="http://schemas.microsoft.com/office/drawing/2014/main" id="{2EF54AC2-6A5E-4B6C-BCC7-4D1018C42BB4}"/>
              </a:ext>
            </a:extLst>
          </p:cNvPr>
          <p:cNvSpPr>
            <a:spLocks noChangeShapeType="1"/>
          </p:cNvSpPr>
          <p:nvPr/>
        </p:nvSpPr>
        <p:spPr bwMode="auto">
          <a:xfrm>
            <a:off x="6424864" y="3336760"/>
            <a:ext cx="381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44" name="Line 45">
            <a:extLst>
              <a:ext uri="{FF2B5EF4-FFF2-40B4-BE49-F238E27FC236}">
                <a16:creationId xmlns:a16="http://schemas.microsoft.com/office/drawing/2014/main" id="{D4AB841C-CF3F-4066-AE72-9E8A86AD360C}"/>
              </a:ext>
            </a:extLst>
          </p:cNvPr>
          <p:cNvSpPr>
            <a:spLocks noChangeShapeType="1"/>
          </p:cNvSpPr>
          <p:nvPr/>
        </p:nvSpPr>
        <p:spPr bwMode="auto">
          <a:xfrm flipV="1">
            <a:off x="6793832" y="3477133"/>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45" name="Line 46">
            <a:extLst>
              <a:ext uri="{FF2B5EF4-FFF2-40B4-BE49-F238E27FC236}">
                <a16:creationId xmlns:a16="http://schemas.microsoft.com/office/drawing/2014/main" id="{C31DDCCE-15A0-40EF-8E4C-7C73166122A2}"/>
              </a:ext>
            </a:extLst>
          </p:cNvPr>
          <p:cNvSpPr>
            <a:spLocks noChangeShapeType="1"/>
          </p:cNvSpPr>
          <p:nvPr/>
        </p:nvSpPr>
        <p:spPr bwMode="auto">
          <a:xfrm flipV="1">
            <a:off x="7086600" y="3172316"/>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46" name="Line 47">
            <a:extLst>
              <a:ext uri="{FF2B5EF4-FFF2-40B4-BE49-F238E27FC236}">
                <a16:creationId xmlns:a16="http://schemas.microsoft.com/office/drawing/2014/main" id="{653D931A-A5AF-4A1A-A292-3E01412E9625}"/>
              </a:ext>
            </a:extLst>
          </p:cNvPr>
          <p:cNvSpPr>
            <a:spLocks noChangeShapeType="1"/>
          </p:cNvSpPr>
          <p:nvPr/>
        </p:nvSpPr>
        <p:spPr bwMode="auto">
          <a:xfrm>
            <a:off x="1295400" y="4656223"/>
            <a:ext cx="6553200" cy="0"/>
          </a:xfrm>
          <a:prstGeom prst="line">
            <a:avLst/>
          </a:prstGeom>
          <a:noFill/>
          <a:ln w="38100">
            <a:solidFill>
              <a:srgbClr val="00CC00"/>
            </a:solidFill>
            <a:prstDash val="solid"/>
            <a:round/>
            <a:headEnd/>
            <a:tailEnd/>
          </a:ln>
          <a:extLst>
            <a:ext uri="{909E8E84-426E-40DD-AFC4-6F175D3DCCD1}">
              <a14:hiddenFill xmlns:a14="http://schemas.microsoft.com/office/drawing/2010/main">
                <a:noFill/>
              </a14:hiddenFill>
            </a:ext>
          </a:extLst>
        </p:spPr>
        <p:txBody>
          <a:bodyPr/>
          <a:lstStyle/>
          <a:p>
            <a:endParaRPr lang="en-US"/>
          </a:p>
        </p:txBody>
      </p:sp>
      <p:sp>
        <p:nvSpPr>
          <p:cNvPr id="102450" name="Text Box 53">
            <a:extLst>
              <a:ext uri="{FF2B5EF4-FFF2-40B4-BE49-F238E27FC236}">
                <a16:creationId xmlns:a16="http://schemas.microsoft.com/office/drawing/2014/main" id="{4C0267A0-49AB-4602-9B3C-DD3C0903263F}"/>
              </a:ext>
            </a:extLst>
          </p:cNvPr>
          <p:cNvSpPr txBox="1">
            <a:spLocks noChangeArrowheads="1"/>
          </p:cNvSpPr>
          <p:nvPr/>
        </p:nvSpPr>
        <p:spPr bwMode="auto">
          <a:xfrm>
            <a:off x="7985125" y="747713"/>
            <a:ext cx="582211"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b="1">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1000" b="1">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1000" b="1">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1000" b="1">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1000" b="1">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1000" b="1">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1000" b="1">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1000" b="1">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1000" b="1">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sz="1600" dirty="0">
                <a:solidFill>
                  <a:srgbClr val="00CC00"/>
                </a:solidFill>
              </a:rPr>
              <a:t>USL</a:t>
            </a: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r>
              <a:rPr lang="en-US" altLang="en-US" sz="1600" dirty="0">
                <a:solidFill>
                  <a:srgbClr val="00CC00"/>
                </a:solidFill>
              </a:rPr>
              <a:t> </a:t>
            </a: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endParaRPr lang="en-US" altLang="en-US" sz="1600" dirty="0">
              <a:solidFill>
                <a:srgbClr val="00CC00"/>
              </a:solidFill>
            </a:endParaRPr>
          </a:p>
          <a:p>
            <a:pPr eaLnBrk="1" hangingPunct="1"/>
            <a:r>
              <a:rPr lang="en-US" altLang="en-US" sz="1600" dirty="0">
                <a:solidFill>
                  <a:srgbClr val="00CC00"/>
                </a:solidFill>
              </a:rPr>
              <a:t>LSL</a:t>
            </a:r>
          </a:p>
        </p:txBody>
      </p:sp>
      <p:sp>
        <p:nvSpPr>
          <p:cNvPr id="54" name="TextBox 53">
            <a:extLst>
              <a:ext uri="{FF2B5EF4-FFF2-40B4-BE49-F238E27FC236}">
                <a16:creationId xmlns:a16="http://schemas.microsoft.com/office/drawing/2014/main" id="{94EF4980-F43B-4EBD-B2E1-F9FB37D15017}"/>
              </a:ext>
            </a:extLst>
          </p:cNvPr>
          <p:cNvSpPr txBox="1"/>
          <p:nvPr/>
        </p:nvSpPr>
        <p:spPr>
          <a:xfrm>
            <a:off x="601888" y="199005"/>
            <a:ext cx="7936788" cy="461665"/>
          </a:xfrm>
          <a:prstGeom prst="rect">
            <a:avLst/>
          </a:prstGeom>
          <a:noFill/>
        </p:spPr>
        <p:txBody>
          <a:bodyPr wrap="none" rtlCol="0">
            <a:spAutoFit/>
          </a:bodyPr>
          <a:lstStyle/>
          <a:p>
            <a:r>
              <a:rPr lang="en-US" sz="2400" dirty="0"/>
              <a:t>Certificate of Conformance Results for Incoming Batches</a:t>
            </a:r>
          </a:p>
        </p:txBody>
      </p:sp>
      <p:sp>
        <p:nvSpPr>
          <p:cNvPr id="55" name="Google Shape;966;p84">
            <a:extLst>
              <a:ext uri="{FF2B5EF4-FFF2-40B4-BE49-F238E27FC236}">
                <a16:creationId xmlns:a16="http://schemas.microsoft.com/office/drawing/2014/main" id="{7F1202F5-7693-48D9-9AFB-D374774F0502}"/>
              </a:ext>
            </a:extLst>
          </p:cNvPr>
          <p:cNvSpPr txBox="1"/>
          <p:nvPr/>
        </p:nvSpPr>
        <p:spPr>
          <a:xfrm>
            <a:off x="2542250" y="5019258"/>
            <a:ext cx="4056063" cy="396875"/>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Clr>
                <a:schemeClr val="dk1"/>
              </a:buClr>
              <a:buSzPts val="2000"/>
              <a:buFont typeface="Noto Sans Symbols"/>
              <a:buNone/>
            </a:pPr>
            <a:r>
              <a:rPr lang="en-US" sz="2000" b="1" dirty="0">
                <a:solidFill>
                  <a:schemeClr val="dk1"/>
                </a:solidFill>
                <a:latin typeface="Times New Roman"/>
                <a:ea typeface="Times New Roman"/>
                <a:cs typeface="Times New Roman"/>
                <a:sym typeface="Times New Roman"/>
              </a:rPr>
              <a:t>TIME</a:t>
            </a:r>
            <a:endParaRPr sz="2000" b="1" dirty="0">
              <a:solidFill>
                <a:schemeClr val="dk1"/>
              </a:solidFill>
              <a:latin typeface="Times New Roman"/>
              <a:ea typeface="Times New Roman"/>
              <a:cs typeface="Times New Roman"/>
              <a:sym typeface="Times New Roman"/>
            </a:endParaRPr>
          </a:p>
        </p:txBody>
      </p:sp>
      <p:cxnSp>
        <p:nvCxnSpPr>
          <p:cNvPr id="56" name="Straight Arrow Connector 55">
            <a:extLst>
              <a:ext uri="{FF2B5EF4-FFF2-40B4-BE49-F238E27FC236}">
                <a16:creationId xmlns:a16="http://schemas.microsoft.com/office/drawing/2014/main" id="{FC2BE92D-F3D0-49EF-AD46-080831FEC8C7}"/>
              </a:ext>
            </a:extLst>
          </p:cNvPr>
          <p:cNvCxnSpPr/>
          <p:nvPr/>
        </p:nvCxnSpPr>
        <p:spPr>
          <a:xfrm>
            <a:off x="3404937" y="5217704"/>
            <a:ext cx="297180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7" name="Google Shape;196;p32">
            <a:extLst>
              <a:ext uri="{FF2B5EF4-FFF2-40B4-BE49-F238E27FC236}">
                <a16:creationId xmlns:a16="http://schemas.microsoft.com/office/drawing/2014/main" id="{4202BA8B-47BD-46AB-BE33-6885CD552F9B}"/>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2020 James F. Leonard.  </a:t>
            </a:r>
            <a:endParaRPr sz="9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70ABC-F251-48D5-B85F-35331058F446}"/>
              </a:ext>
            </a:extLst>
          </p:cNvPr>
          <p:cNvSpPr>
            <a:spLocks noGrp="1"/>
          </p:cNvSpPr>
          <p:nvPr>
            <p:ph type="title"/>
          </p:nvPr>
        </p:nvSpPr>
        <p:spPr>
          <a:xfrm>
            <a:off x="580522" y="365125"/>
            <a:ext cx="7886700" cy="777875"/>
          </a:xfrm>
        </p:spPr>
        <p:txBody>
          <a:bodyPr/>
          <a:lstStyle/>
          <a:p>
            <a:r>
              <a:rPr lang="en-US" sz="3600" dirty="0">
                <a:solidFill>
                  <a:srgbClr val="C00000"/>
                </a:solidFill>
              </a:rPr>
              <a:t>In closing…</a:t>
            </a:r>
          </a:p>
        </p:txBody>
      </p:sp>
      <p:sp>
        <p:nvSpPr>
          <p:cNvPr id="3" name="Text Placeholder 2">
            <a:extLst>
              <a:ext uri="{FF2B5EF4-FFF2-40B4-BE49-F238E27FC236}">
                <a16:creationId xmlns:a16="http://schemas.microsoft.com/office/drawing/2014/main" id="{88006C92-816D-4D71-AED3-E69BD4F99043}"/>
              </a:ext>
            </a:extLst>
          </p:cNvPr>
          <p:cNvSpPr>
            <a:spLocks noGrp="1"/>
          </p:cNvSpPr>
          <p:nvPr>
            <p:ph type="body" idx="1"/>
          </p:nvPr>
        </p:nvSpPr>
        <p:spPr>
          <a:xfrm>
            <a:off x="469234" y="1236071"/>
            <a:ext cx="8250655" cy="4351338"/>
          </a:xfrm>
        </p:spPr>
        <p:txBody>
          <a:bodyPr/>
          <a:lstStyle/>
          <a:p>
            <a:pPr marL="50800" indent="0" algn="just">
              <a:buNone/>
            </a:pPr>
            <a:r>
              <a:rPr lang="en-US" sz="2400" dirty="0"/>
              <a:t>Special Cause variation is uncontrolled, non-random and not mathematically predictable.  It is due to some special cause (Walter Shewhart called it “assignable cause”) of variation from outside the process or system.  Special causes produce outcomes that are not different, they’re </a:t>
            </a:r>
            <a:r>
              <a:rPr lang="en-US" sz="2400" i="1" dirty="0"/>
              <a:t>significantly </a:t>
            </a:r>
            <a:r>
              <a:rPr lang="en-US" sz="2400" dirty="0"/>
              <a:t>different.</a:t>
            </a:r>
          </a:p>
          <a:p>
            <a:pPr marL="50800" indent="0" algn="just">
              <a:buNone/>
            </a:pPr>
            <a:endParaRPr lang="en-US" sz="2400" dirty="0"/>
          </a:p>
          <a:p>
            <a:pPr marL="50800" indent="0" algn="just">
              <a:buNone/>
            </a:pPr>
            <a:r>
              <a:rPr lang="en-US" sz="2400" dirty="0"/>
              <a:t>No amount of work on the process will correct special cause variation. The appropriate corrective strategy is to find, remove, and prevent the reoccurrence of the special cause. Systematic root cause analysis is extremely effective in this regard – but </a:t>
            </a:r>
            <a:r>
              <a:rPr lang="en-US" sz="2400" i="1" dirty="0"/>
              <a:t>only</a:t>
            </a:r>
            <a:r>
              <a:rPr lang="en-US" sz="2400" dirty="0"/>
              <a:t> when applied with guidance of </a:t>
            </a:r>
            <a:r>
              <a:rPr lang="en-US" sz="2400" i="1" dirty="0"/>
              <a:t>knowledge.</a:t>
            </a:r>
          </a:p>
          <a:p>
            <a:pPr marL="50800" indent="0" algn="just">
              <a:buNone/>
            </a:pPr>
            <a:endParaRPr lang="en-US" sz="2400" dirty="0"/>
          </a:p>
        </p:txBody>
      </p:sp>
      <p:sp>
        <p:nvSpPr>
          <p:cNvPr id="4" name="Google Shape;196;p32">
            <a:extLst>
              <a:ext uri="{FF2B5EF4-FFF2-40B4-BE49-F238E27FC236}">
                <a16:creationId xmlns:a16="http://schemas.microsoft.com/office/drawing/2014/main" id="{7207DB61-DA4C-4BB9-9315-4351B9979040}"/>
              </a:ext>
            </a:extLst>
          </p:cNvPr>
          <p:cNvSpPr txBox="1"/>
          <p:nvPr/>
        </p:nvSpPr>
        <p:spPr>
          <a:xfrm>
            <a:off x="826856" y="6577437"/>
            <a:ext cx="2529957" cy="2609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CC"/>
              </a:buClr>
              <a:buSzPts val="1000"/>
              <a:buFont typeface="Noto Sans Symbols"/>
              <a:buNone/>
            </a:pPr>
            <a:r>
              <a:rPr lang="en-US" sz="900" b="1" dirty="0">
                <a:solidFill>
                  <a:srgbClr val="0000CC"/>
                </a:solidFill>
                <a:latin typeface="Times New Roman"/>
                <a:ea typeface="Times New Roman"/>
                <a:cs typeface="Times New Roman"/>
                <a:sym typeface="Times New Roman"/>
              </a:rPr>
              <a:t>Copyright 1987-2020 James F. Leonard.  </a:t>
            </a:r>
            <a:endParaRPr sz="900" dirty="0"/>
          </a:p>
        </p:txBody>
      </p:sp>
    </p:spTree>
    <p:extLst>
      <p:ext uri="{BB962C8B-B14F-4D97-AF65-F5344CB8AC3E}">
        <p14:creationId xmlns:p14="http://schemas.microsoft.com/office/powerpoint/2010/main" val="76646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85FB73-4F8A-4FDA-8F08-DC5DBB76557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06A3A1-16EC-4222-8664-124407DCC7CB}" type="slidenum">
              <a:rPr lang="en-US" smtClean="0"/>
              <a:pPr/>
              <a:t>60</a:t>
            </a:fld>
            <a:endParaRPr lang="en-US"/>
          </a:p>
        </p:txBody>
      </p:sp>
      <p:sp>
        <p:nvSpPr>
          <p:cNvPr id="3" name="Rectangle 2">
            <a:extLst>
              <a:ext uri="{FF2B5EF4-FFF2-40B4-BE49-F238E27FC236}">
                <a16:creationId xmlns:a16="http://schemas.microsoft.com/office/drawing/2014/main" id="{AEAE187B-FC79-4601-8CD8-6E7F4622EDF9}"/>
              </a:ext>
            </a:extLst>
          </p:cNvPr>
          <p:cNvSpPr/>
          <p:nvPr/>
        </p:nvSpPr>
        <p:spPr>
          <a:xfrm>
            <a:off x="666578" y="2787003"/>
            <a:ext cx="7686720" cy="400110"/>
          </a:xfrm>
          <a:prstGeom prst="rect">
            <a:avLst/>
          </a:prstGeom>
        </p:spPr>
        <p:txBody>
          <a:bodyPr wrap="none">
            <a:spAutoFit/>
          </a:bodyPr>
          <a:lstStyle/>
          <a:p>
            <a:r>
              <a:rPr lang="en-US" sz="2000" b="1" i="1" dirty="0">
                <a:solidFill>
                  <a:srgbClr val="C00000"/>
                </a:solidFill>
              </a:rPr>
              <a:t>“There is no substitute for knowledge.” (W. Edwards Deming)</a:t>
            </a:r>
            <a:endParaRPr lang="en-US" sz="2000" dirty="0"/>
          </a:p>
        </p:txBody>
      </p:sp>
    </p:spTree>
    <p:extLst>
      <p:ext uri="{BB962C8B-B14F-4D97-AF65-F5344CB8AC3E}">
        <p14:creationId xmlns:p14="http://schemas.microsoft.com/office/powerpoint/2010/main" val="40921508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Autofit/>
          </a:bodyPr>
          <a:lstStyle/>
          <a:p>
            <a:r>
              <a:rPr lang="en-US" sz="2800" b="1" i="1" dirty="0">
                <a:solidFill>
                  <a:schemeClr val="accent1">
                    <a:lumMod val="75000"/>
                  </a:schemeClr>
                </a:solidFill>
              </a:rPr>
              <a:t>Thank you for taking the time to sit in on our Webinar.</a:t>
            </a:r>
          </a:p>
        </p:txBody>
      </p:sp>
      <p:sp>
        <p:nvSpPr>
          <p:cNvPr id="3" name="Content Placeholder 2"/>
          <p:cNvSpPr>
            <a:spLocks noGrp="1"/>
          </p:cNvSpPr>
          <p:nvPr>
            <p:ph idx="1"/>
          </p:nvPr>
        </p:nvSpPr>
        <p:spPr>
          <a:xfrm>
            <a:off x="457200" y="1587296"/>
            <a:ext cx="8229600" cy="3913171"/>
          </a:xfrm>
        </p:spPr>
        <p:txBody>
          <a:bodyPr>
            <a:normAutofit fontScale="92500" lnSpcReduction="20000"/>
          </a:bodyPr>
          <a:lstStyle/>
          <a:p>
            <a:pPr algn="ctr">
              <a:buNone/>
            </a:pPr>
            <a:r>
              <a:rPr lang="en-US" sz="5400" b="1" dirty="0">
                <a:solidFill>
                  <a:srgbClr val="C00000"/>
                </a:solidFill>
              </a:rPr>
              <a:t>Questions?</a:t>
            </a:r>
          </a:p>
          <a:p>
            <a:pPr algn="ctr">
              <a:buNone/>
            </a:pPr>
            <a:r>
              <a:rPr lang="en-US" sz="5400" b="1" dirty="0">
                <a:solidFill>
                  <a:srgbClr val="C00000"/>
                </a:solidFill>
              </a:rPr>
              <a:t>Comments?</a:t>
            </a:r>
          </a:p>
          <a:p>
            <a:pPr algn="ctr">
              <a:buNone/>
            </a:pPr>
            <a:r>
              <a:rPr lang="en-US" sz="5400" b="1" dirty="0">
                <a:solidFill>
                  <a:srgbClr val="C00000"/>
                </a:solidFill>
              </a:rPr>
              <a:t>Curses?</a:t>
            </a:r>
          </a:p>
          <a:p>
            <a:pPr algn="ctr">
              <a:buNone/>
            </a:pPr>
            <a:endParaRPr lang="en-US" sz="1800" b="1" dirty="0">
              <a:solidFill>
                <a:srgbClr val="C00000"/>
              </a:solidFill>
            </a:endParaRPr>
          </a:p>
          <a:p>
            <a:pPr algn="ctr">
              <a:buNone/>
            </a:pPr>
            <a:endParaRPr lang="en-US" sz="1800" b="1" dirty="0">
              <a:solidFill>
                <a:srgbClr val="C00000"/>
              </a:solidFill>
            </a:endParaRPr>
          </a:p>
          <a:p>
            <a:pPr algn="ctr">
              <a:buNone/>
            </a:pPr>
            <a:r>
              <a:rPr lang="en-US" sz="1800" b="1" dirty="0">
                <a:solidFill>
                  <a:schemeClr val="tx1">
                    <a:lumMod val="65000"/>
                    <a:lumOff val="35000"/>
                  </a:schemeClr>
                </a:solidFill>
              </a:rPr>
              <a:t>Jim Leonard, Sr. Consultant</a:t>
            </a:r>
          </a:p>
          <a:p>
            <a:pPr algn="ctr">
              <a:buNone/>
            </a:pPr>
            <a:r>
              <a:rPr lang="en-US" sz="1800" b="1" dirty="0">
                <a:solidFill>
                  <a:schemeClr val="tx1">
                    <a:lumMod val="65000"/>
                    <a:lumOff val="35000"/>
                  </a:schemeClr>
                </a:solidFill>
              </a:rPr>
              <a:t>Quality Support Group</a:t>
            </a:r>
          </a:p>
          <a:p>
            <a:pPr algn="ctr">
              <a:buNone/>
            </a:pPr>
            <a:r>
              <a:rPr lang="en-US" sz="1800" b="1" dirty="0">
                <a:solidFill>
                  <a:schemeClr val="tx1">
                    <a:lumMod val="65000"/>
                    <a:lumOff val="35000"/>
                  </a:schemeClr>
                </a:solidFill>
              </a:rPr>
              <a:t>jim.leonard@qualitysupportgroup.com</a:t>
            </a:r>
          </a:p>
          <a:p>
            <a:pPr algn="ctr">
              <a:buNone/>
            </a:pPr>
            <a:endParaRPr lang="en-US" sz="5400" b="1" dirty="0">
              <a:solidFill>
                <a:srgbClr val="C00000"/>
              </a:solidFill>
            </a:endParaRPr>
          </a:p>
          <a:p>
            <a:pPr algn="ctr">
              <a:buNone/>
            </a:pPr>
            <a:endParaRPr lang="en-US" sz="5400" b="1" dirty="0">
              <a:solidFill>
                <a:srgbClr val="C00000"/>
              </a:solidFill>
            </a:endParaRPr>
          </a:p>
          <a:p>
            <a:pPr algn="ctr">
              <a:buNone/>
            </a:pPr>
            <a:endParaRPr lang="en-US" sz="5400" b="1" dirty="0">
              <a:solidFill>
                <a:srgbClr val="C00000"/>
              </a:solidFill>
            </a:endParaRPr>
          </a:p>
        </p:txBody>
      </p:sp>
      <p:pic>
        <p:nvPicPr>
          <p:cNvPr id="4" name="Google Shape;197;p32" descr="C:\Users\User\Documents\QSG\QSGlogoFinal.jpg">
            <a:extLst>
              <a:ext uri="{FF2B5EF4-FFF2-40B4-BE49-F238E27FC236}">
                <a16:creationId xmlns:a16="http://schemas.microsoft.com/office/drawing/2014/main" id="{5E0416C2-6CBF-4DAE-A7A5-ABF8D6A1C19B}"/>
              </a:ext>
            </a:extLst>
          </p:cNvPr>
          <p:cNvPicPr preferRelativeResize="0"/>
          <p:nvPr/>
        </p:nvPicPr>
        <p:blipFill rotWithShape="1">
          <a:blip r:embed="rId2">
            <a:alphaModFix/>
          </a:blip>
          <a:srcRect/>
          <a:stretch/>
        </p:blipFill>
        <p:spPr>
          <a:xfrm>
            <a:off x="7016260" y="4953000"/>
            <a:ext cx="1752600" cy="15144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012"/>
        <p:cNvGrpSpPr/>
        <p:nvPr/>
      </p:nvGrpSpPr>
      <p:grpSpPr>
        <a:xfrm>
          <a:off x="0" y="0"/>
          <a:ext cx="0" cy="0"/>
          <a:chOff x="0" y="0"/>
          <a:chExt cx="0" cy="0"/>
        </a:xfrm>
      </p:grpSpPr>
      <p:pic>
        <p:nvPicPr>
          <p:cNvPr id="3014" name="Google Shape;3014;p165" descr="Image result for go navy beat army images"/>
          <p:cNvPicPr preferRelativeResize="0"/>
          <p:nvPr/>
        </p:nvPicPr>
        <p:blipFill rotWithShape="1">
          <a:blip r:embed="rId3">
            <a:alphaModFix/>
          </a:blip>
          <a:srcRect/>
          <a:stretch/>
        </p:blipFill>
        <p:spPr>
          <a:xfrm>
            <a:off x="1857375" y="169946"/>
            <a:ext cx="5698457" cy="5280360"/>
          </a:xfrm>
          <a:prstGeom prst="rect">
            <a:avLst/>
          </a:prstGeom>
          <a:noFill/>
          <a:ln>
            <a:noFill/>
          </a:ln>
        </p:spPr>
      </p:pic>
    </p:spTree>
    <p:extLst>
      <p:ext uri="{BB962C8B-B14F-4D97-AF65-F5344CB8AC3E}">
        <p14:creationId xmlns:p14="http://schemas.microsoft.com/office/powerpoint/2010/main" val="37514810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043"/>
        <p:cNvGrpSpPr/>
        <p:nvPr/>
      </p:nvGrpSpPr>
      <p:grpSpPr>
        <a:xfrm>
          <a:off x="0" y="0"/>
          <a:ext cx="0" cy="0"/>
          <a:chOff x="0" y="0"/>
          <a:chExt cx="0" cy="0"/>
        </a:xfrm>
      </p:grpSpPr>
      <p:sp>
        <p:nvSpPr>
          <p:cNvPr id="3046" name="Google Shape;3046;p169"/>
          <p:cNvSpPr txBox="1">
            <a:spLocks noGrp="1"/>
          </p:cNvSpPr>
          <p:nvPr>
            <p:ph type="body" idx="1"/>
          </p:nvPr>
        </p:nvSpPr>
        <p:spPr>
          <a:xfrm>
            <a:off x="457200" y="1066800"/>
            <a:ext cx="8229600" cy="5064125"/>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rgbClr val="00CC00"/>
              </a:buClr>
              <a:buSzPts val="4000"/>
              <a:buFont typeface="Noto Sans Symbols"/>
              <a:buNone/>
            </a:pPr>
            <a:r>
              <a:rPr lang="en-US" sz="4000" b="1">
                <a:solidFill>
                  <a:srgbClr val="00CC00"/>
                </a:solidFill>
              </a:rPr>
              <a:t>“In times of change, the learners will</a:t>
            </a:r>
            <a:endParaRPr/>
          </a:p>
          <a:p>
            <a:pPr marL="228600" lvl="0" indent="-228600" algn="just" rtl="0">
              <a:lnSpc>
                <a:spcPct val="90000"/>
              </a:lnSpc>
              <a:spcBef>
                <a:spcPts val="1000"/>
              </a:spcBef>
              <a:spcAft>
                <a:spcPts val="0"/>
              </a:spcAft>
              <a:buClr>
                <a:srgbClr val="00CC00"/>
              </a:buClr>
              <a:buSzPts val="4000"/>
              <a:buFont typeface="Noto Sans Symbols"/>
              <a:buNone/>
            </a:pPr>
            <a:r>
              <a:rPr lang="en-US" sz="4000" b="1">
                <a:solidFill>
                  <a:srgbClr val="00CC00"/>
                </a:solidFill>
              </a:rPr>
              <a:t>inherit the earth, while the learned</a:t>
            </a:r>
            <a:endParaRPr/>
          </a:p>
          <a:p>
            <a:pPr marL="228600" lvl="0" indent="-228600" algn="just" rtl="0">
              <a:lnSpc>
                <a:spcPct val="90000"/>
              </a:lnSpc>
              <a:spcBef>
                <a:spcPts val="1000"/>
              </a:spcBef>
              <a:spcAft>
                <a:spcPts val="0"/>
              </a:spcAft>
              <a:buClr>
                <a:srgbClr val="00CC00"/>
              </a:buClr>
              <a:buSzPts val="4000"/>
              <a:buFont typeface="Noto Sans Symbols"/>
              <a:buNone/>
            </a:pPr>
            <a:r>
              <a:rPr lang="en-US" sz="4000" b="1">
                <a:solidFill>
                  <a:srgbClr val="00CC00"/>
                </a:solidFill>
              </a:rPr>
              <a:t>will find themselves beautifully</a:t>
            </a:r>
            <a:endParaRPr/>
          </a:p>
          <a:p>
            <a:pPr marL="228600" lvl="0" indent="-228600" algn="just" rtl="0">
              <a:lnSpc>
                <a:spcPct val="90000"/>
              </a:lnSpc>
              <a:spcBef>
                <a:spcPts val="1000"/>
              </a:spcBef>
              <a:spcAft>
                <a:spcPts val="0"/>
              </a:spcAft>
              <a:buClr>
                <a:srgbClr val="00CC00"/>
              </a:buClr>
              <a:buSzPts val="4000"/>
              <a:buFont typeface="Noto Sans Symbols"/>
              <a:buNone/>
            </a:pPr>
            <a:r>
              <a:rPr lang="en-US" sz="4000" b="1">
                <a:solidFill>
                  <a:srgbClr val="00CC00"/>
                </a:solidFill>
              </a:rPr>
              <a:t>equipped to deal with a world that</a:t>
            </a:r>
            <a:endParaRPr/>
          </a:p>
          <a:p>
            <a:pPr marL="228600" lvl="0" indent="-228600" algn="just" rtl="0">
              <a:lnSpc>
                <a:spcPct val="90000"/>
              </a:lnSpc>
              <a:spcBef>
                <a:spcPts val="1000"/>
              </a:spcBef>
              <a:spcAft>
                <a:spcPts val="0"/>
              </a:spcAft>
              <a:buClr>
                <a:srgbClr val="00CC00"/>
              </a:buClr>
              <a:buSzPts val="4000"/>
              <a:buFont typeface="Noto Sans Symbols"/>
              <a:buNone/>
            </a:pPr>
            <a:r>
              <a:rPr lang="en-US" sz="4000" b="1">
                <a:solidFill>
                  <a:srgbClr val="00CC00"/>
                </a:solidFill>
              </a:rPr>
              <a:t>no longer exists.”</a:t>
            </a:r>
            <a:endParaRPr/>
          </a:p>
          <a:p>
            <a:pPr marL="228600" lvl="0" indent="-228600" algn="l" rtl="0">
              <a:lnSpc>
                <a:spcPct val="90000"/>
              </a:lnSpc>
              <a:spcBef>
                <a:spcPts val="1000"/>
              </a:spcBef>
              <a:spcAft>
                <a:spcPts val="0"/>
              </a:spcAft>
              <a:buClr>
                <a:schemeClr val="dk1"/>
              </a:buClr>
              <a:buSzPts val="1800"/>
              <a:buFont typeface="Noto Sans Symbols"/>
              <a:buNone/>
            </a:pPr>
            <a:endParaRPr sz="1800" b="1">
              <a:solidFill>
                <a:srgbClr val="00CC00"/>
              </a:solidFill>
            </a:endParaRPr>
          </a:p>
          <a:p>
            <a:pPr marL="228600" lvl="0" indent="-228600" algn="l" rtl="0">
              <a:lnSpc>
                <a:spcPct val="90000"/>
              </a:lnSpc>
              <a:spcBef>
                <a:spcPts val="1000"/>
              </a:spcBef>
              <a:spcAft>
                <a:spcPts val="0"/>
              </a:spcAft>
              <a:buClr>
                <a:schemeClr val="dk1"/>
              </a:buClr>
              <a:buSzPts val="2000"/>
              <a:buFont typeface="Noto Sans Symbols"/>
              <a:buNone/>
            </a:pPr>
            <a:r>
              <a:rPr lang="en-US" sz="2000" b="1"/>
              <a:t>						</a:t>
            </a:r>
            <a:r>
              <a:rPr lang="en-US" sz="2000" b="1">
                <a:solidFill>
                  <a:srgbClr val="FF3300"/>
                </a:solidFill>
              </a:rPr>
              <a:t>&gt; Eric Hoffer</a:t>
            </a:r>
            <a:endParaRPr/>
          </a:p>
          <a:p>
            <a:pPr marL="228600" lvl="0" indent="-228600" algn="l" rtl="0">
              <a:lnSpc>
                <a:spcPct val="90000"/>
              </a:lnSpc>
              <a:spcBef>
                <a:spcPts val="1000"/>
              </a:spcBef>
              <a:spcAft>
                <a:spcPts val="0"/>
              </a:spcAft>
              <a:buClr>
                <a:schemeClr val="dk1"/>
              </a:buClr>
              <a:buSzPts val="3200"/>
              <a:buFont typeface="Noto Sans Symbols"/>
              <a:buNone/>
            </a:pPr>
            <a:endParaRPr sz="3200" b="1"/>
          </a:p>
        </p:txBody>
      </p:sp>
      <p:pic>
        <p:nvPicPr>
          <p:cNvPr id="5" name="Google Shape;197;p32" descr="C:\Users\User\Documents\QSG\QSGlogoFinal.jpg">
            <a:extLst>
              <a:ext uri="{FF2B5EF4-FFF2-40B4-BE49-F238E27FC236}">
                <a16:creationId xmlns:a16="http://schemas.microsoft.com/office/drawing/2014/main" id="{4B48142C-2CA8-425D-A3D1-542F0D7B9CAD}"/>
              </a:ext>
            </a:extLst>
          </p:cNvPr>
          <p:cNvPicPr preferRelativeResize="0"/>
          <p:nvPr/>
        </p:nvPicPr>
        <p:blipFill rotWithShape="1">
          <a:blip r:embed="rId3">
            <a:alphaModFix/>
          </a:blip>
          <a:srcRect/>
          <a:stretch/>
        </p:blipFill>
        <p:spPr>
          <a:xfrm>
            <a:off x="7016260" y="4953000"/>
            <a:ext cx="1752600" cy="1514475"/>
          </a:xfrm>
          <a:prstGeom prst="rect">
            <a:avLst/>
          </a:prstGeom>
          <a:noFill/>
          <a:ln>
            <a:noFill/>
          </a:ln>
        </p:spPr>
      </p:pic>
    </p:spTree>
    <p:extLst>
      <p:ext uri="{BB962C8B-B14F-4D97-AF65-F5344CB8AC3E}">
        <p14:creationId xmlns:p14="http://schemas.microsoft.com/office/powerpoint/2010/main" val="1614760677"/>
      </p:ext>
    </p:extLst>
  </p:cSld>
  <p:clrMapOvr>
    <a:masterClrMapping/>
  </p:clrMapOvr>
</p:sld>
</file>

<file path=ppt/theme/theme1.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TotalTime>
  <Words>2351</Words>
  <Application>Microsoft Office PowerPoint</Application>
  <PresentationFormat>On-screen Show (4:3)</PresentationFormat>
  <Paragraphs>468</Paragraphs>
  <Slides>63</Slides>
  <Notes>43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63</vt:i4>
      </vt:variant>
    </vt:vector>
  </HeadingPairs>
  <TitlesOfParts>
    <vt:vector size="69" baseType="lpstr">
      <vt:lpstr>Arial</vt:lpstr>
      <vt:lpstr>Calibri</vt:lpstr>
      <vt:lpstr>Noto Sans Symbols</vt:lpstr>
      <vt:lpstr>Times New Roman</vt:lpstr>
      <vt:lpstr>Wingdings</vt:lpstr>
      <vt:lpstr>Custom Design</vt:lpstr>
      <vt:lpstr>Special Cause Variation “There is no substitute for knowledge.” (W. Edwards Deming)</vt:lpstr>
      <vt:lpstr>Shewhart’s Concept of a Process</vt:lpstr>
      <vt:lpstr>PowerPoint Presentation</vt:lpstr>
      <vt:lpstr>Systems Model of Variation</vt:lpstr>
      <vt:lpstr>Systems Model of Variation</vt:lpstr>
      <vt:lpstr>Systems Model of Variation</vt:lpstr>
      <vt:lpstr>PowerPoint Presentation</vt:lpstr>
      <vt:lpstr>NEW DEFINITIONS</vt:lpstr>
      <vt:lpstr>QUESTIONS TO ADDRESS  VIA SYSTEMS THINKING</vt:lpstr>
      <vt:lpstr>Shewhart’s Concept of a Process</vt:lpstr>
      <vt:lpstr>Process Model from the “Age of Mythology”</vt:lpstr>
      <vt:lpstr>Shewhart’s Concept of a Process</vt:lpstr>
      <vt:lpstr>Essential Statistical Methods</vt:lpstr>
      <vt:lpstr>Systematic Root Cause Analysis</vt:lpstr>
      <vt:lpstr>PowerPoint Presentation</vt:lpstr>
      <vt:lpstr>Types of Variation (Shewhart)</vt:lpstr>
      <vt:lpstr>Types of Variation (Shewhart and Deming)</vt:lpstr>
      <vt:lpstr>Shewhart’s Concept of a Process</vt:lpstr>
      <vt:lpstr>Types of Variation (Shewhart and Deming)</vt:lpstr>
      <vt:lpstr>Shewhart’s Concept of a Process</vt:lpstr>
      <vt:lpstr>Systematic Root Cause Analysis</vt:lpstr>
      <vt:lpstr>Types of Variation (Shewhart and Deming)</vt:lpstr>
      <vt:lpstr>Shewhart’s Concept of a Process</vt:lpstr>
      <vt:lpstr>Deming’s Mistake 1 (“Tampering”)</vt:lpstr>
      <vt:lpstr>Deming’s Mistake 1 (“Tampering”)</vt:lpstr>
      <vt:lpstr>Deming’s Mistake 1 (“Tampering”)</vt:lpstr>
      <vt:lpstr>Deming’s Mistake 1 (“Tampering”)</vt:lpstr>
      <vt:lpstr>Deming’s Mistake 1 (“Tampering”)</vt:lpstr>
      <vt:lpstr>Deming’s Mistake 1 (“Tampering”)</vt:lpstr>
      <vt:lpstr>Deming’s Mistake 1 (“Tampering”)</vt:lpstr>
      <vt:lpstr>Systems Model of Variation</vt:lpstr>
      <vt:lpstr>Types of Variation (Shewhart and Deming)</vt:lpstr>
      <vt:lpstr>Tampering Teams</vt:lpstr>
      <vt:lpstr>Types of Variation (Shewhart and Deming)</vt:lpstr>
      <vt:lpstr>“Normal” Distribution Curve</vt:lpstr>
      <vt:lpstr>“Normal” Distribution Curve</vt:lpstr>
      <vt:lpstr>“Normal” Distribution Curve</vt:lpstr>
      <vt:lpstr>“Normal” Distribution Curve</vt:lpstr>
      <vt:lpstr>“Normal” Distribution Curve</vt:lpstr>
      <vt:lpstr>“Normal” Distribution Curve</vt:lpstr>
      <vt:lpstr>“Normal” Distribution Curve</vt:lpstr>
      <vt:lpstr>“Normal” Distribution Curve</vt:lpstr>
      <vt:lpstr>“Normal” Distribution Curve</vt:lpstr>
      <vt:lpstr>PowerPoint Presentation</vt:lpstr>
      <vt:lpstr>PowerPoint Presentation</vt:lpstr>
      <vt:lpstr>Deming’s Mistake 1 (“Tampering”)</vt:lpstr>
      <vt:lpstr>Stable Process</vt:lpstr>
      <vt:lpstr>Shewhart’s Concept of a Process</vt:lpstr>
      <vt:lpstr>Process Capability</vt:lpstr>
      <vt:lpstr>Capable Process</vt:lpstr>
      <vt:lpstr>Process Capability Index (Cpk) Calculation</vt:lpstr>
      <vt:lpstr>Advantages of Statistical Control</vt:lpstr>
      <vt:lpstr>Shewhart’s Concept of a Process</vt:lpstr>
      <vt:lpstr>Advantages of Statistical Control</vt:lpstr>
      <vt:lpstr>PowerPoint Presentation</vt:lpstr>
      <vt:lpstr>Tests for Non-Random, Special Cause Variation</vt:lpstr>
      <vt:lpstr>PowerPoint Presentation</vt:lpstr>
      <vt:lpstr>PowerPoint Presentation</vt:lpstr>
      <vt:lpstr>In closing…</vt:lpstr>
      <vt:lpstr>PowerPoint Presentation</vt:lpstr>
      <vt:lpstr>Thank you for taking the time to sit in on our Webinar.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edit Master title style</dc:title>
  <dc:creator>kate.leonard</dc:creator>
  <cp:lastModifiedBy>kate.leonard</cp:lastModifiedBy>
  <cp:revision>29</cp:revision>
  <dcterms:modified xsi:type="dcterms:W3CDTF">2020-03-23T15:22:24Z</dcterms:modified>
</cp:coreProperties>
</file>